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2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4"/>
  </p:notesMasterIdLst>
  <p:sldIdLst>
    <p:sldId id="256" r:id="rId2"/>
    <p:sldId id="324" r:id="rId3"/>
    <p:sldId id="564" r:id="rId4"/>
    <p:sldId id="443" r:id="rId5"/>
    <p:sldId id="444" r:id="rId6"/>
    <p:sldId id="457" r:id="rId7"/>
    <p:sldId id="284" r:id="rId8"/>
    <p:sldId id="285" r:id="rId9"/>
    <p:sldId id="315" r:id="rId10"/>
    <p:sldId id="286" r:id="rId11"/>
    <p:sldId id="313" r:id="rId12"/>
    <p:sldId id="316" r:id="rId13"/>
    <p:sldId id="462" r:id="rId14"/>
    <p:sldId id="319" r:id="rId15"/>
    <p:sldId id="528" r:id="rId16"/>
    <p:sldId id="320" r:id="rId17"/>
    <p:sldId id="321" r:id="rId18"/>
    <p:sldId id="322" r:id="rId19"/>
    <p:sldId id="323" r:id="rId20"/>
    <p:sldId id="456" r:id="rId21"/>
    <p:sldId id="326" r:id="rId22"/>
    <p:sldId id="523" r:id="rId23"/>
    <p:sldId id="461" r:id="rId24"/>
    <p:sldId id="445" r:id="rId25"/>
    <p:sldId id="407" r:id="rId26"/>
    <p:sldId id="467" r:id="rId27"/>
    <p:sldId id="468" r:id="rId28"/>
    <p:sldId id="448" r:id="rId29"/>
    <p:sldId id="508" r:id="rId30"/>
    <p:sldId id="458" r:id="rId31"/>
    <p:sldId id="463" r:id="rId32"/>
    <p:sldId id="531" r:id="rId33"/>
    <p:sldId id="532" r:id="rId34"/>
    <p:sldId id="469" r:id="rId35"/>
    <p:sldId id="470" r:id="rId36"/>
    <p:sldId id="535" r:id="rId37"/>
    <p:sldId id="289" r:id="rId38"/>
    <p:sldId id="301" r:id="rId39"/>
    <p:sldId id="509" r:id="rId40"/>
    <p:sldId id="525" r:id="rId41"/>
    <p:sldId id="527" r:id="rId42"/>
    <p:sldId id="303" r:id="rId43"/>
    <p:sldId id="521" r:id="rId44"/>
    <p:sldId id="348" r:id="rId45"/>
    <p:sldId id="519" r:id="rId46"/>
    <p:sldId id="465" r:id="rId47"/>
    <p:sldId id="466" r:id="rId48"/>
    <p:sldId id="402" r:id="rId49"/>
    <p:sldId id="533" r:id="rId50"/>
    <p:sldId id="418" r:id="rId51"/>
    <p:sldId id="419" r:id="rId52"/>
    <p:sldId id="431" r:id="rId53"/>
    <p:sldId id="510" r:id="rId54"/>
    <p:sldId id="536" r:id="rId55"/>
    <p:sldId id="522" r:id="rId56"/>
    <p:sldId id="432" r:id="rId57"/>
    <p:sldId id="553" r:id="rId58"/>
    <p:sldId id="516" r:id="rId59"/>
    <p:sldId id="517" r:id="rId60"/>
    <p:sldId id="518" r:id="rId61"/>
    <p:sldId id="486" r:id="rId62"/>
    <p:sldId id="429" r:id="rId63"/>
    <p:sldId id="430" r:id="rId64"/>
    <p:sldId id="454" r:id="rId65"/>
    <p:sldId id="426" r:id="rId66"/>
    <p:sldId id="427" r:id="rId67"/>
    <p:sldId id="473" r:id="rId68"/>
    <p:sldId id="349" r:id="rId69"/>
    <p:sldId id="538" r:id="rId70"/>
    <p:sldId id="539" r:id="rId71"/>
    <p:sldId id="540" r:id="rId72"/>
    <p:sldId id="541" r:id="rId73"/>
    <p:sldId id="542" r:id="rId74"/>
    <p:sldId id="543" r:id="rId75"/>
    <p:sldId id="544" r:id="rId76"/>
    <p:sldId id="546" r:id="rId77"/>
    <p:sldId id="547" r:id="rId78"/>
    <p:sldId id="548" r:id="rId79"/>
    <p:sldId id="550" r:id="rId80"/>
    <p:sldId id="551" r:id="rId81"/>
    <p:sldId id="504" r:id="rId82"/>
    <p:sldId id="502" r:id="rId83"/>
    <p:sldId id="503" r:id="rId84"/>
    <p:sldId id="520" r:id="rId85"/>
    <p:sldId id="493" r:id="rId86"/>
    <p:sldId id="494" r:id="rId87"/>
    <p:sldId id="568" r:id="rId88"/>
    <p:sldId id="567" r:id="rId89"/>
    <p:sldId id="496" r:id="rId90"/>
    <p:sldId id="497" r:id="rId91"/>
    <p:sldId id="534" r:id="rId92"/>
    <p:sldId id="498" r:id="rId93"/>
    <p:sldId id="499" r:id="rId94"/>
    <p:sldId id="501" r:id="rId95"/>
    <p:sldId id="395" r:id="rId96"/>
    <p:sldId id="511" r:id="rId97"/>
    <p:sldId id="512" r:id="rId98"/>
    <p:sldId id="515" r:id="rId99"/>
    <p:sldId id="554" r:id="rId100"/>
    <p:sldId id="555" r:id="rId101"/>
    <p:sldId id="556" r:id="rId102"/>
    <p:sldId id="557" r:id="rId103"/>
    <p:sldId id="558" r:id="rId104"/>
    <p:sldId id="559" r:id="rId105"/>
    <p:sldId id="560" r:id="rId106"/>
    <p:sldId id="561" r:id="rId107"/>
    <p:sldId id="562" r:id="rId108"/>
    <p:sldId id="433" r:id="rId109"/>
    <p:sldId id="565" r:id="rId110"/>
    <p:sldId id="434" r:id="rId111"/>
    <p:sldId id="435" r:id="rId112"/>
    <p:sldId id="391" r:id="rId113"/>
    <p:sldId id="569" r:id="rId114"/>
    <p:sldId id="336" r:id="rId115"/>
    <p:sldId id="437" r:id="rId116"/>
    <p:sldId id="438" r:id="rId117"/>
    <p:sldId id="439" r:id="rId118"/>
    <p:sldId id="441" r:id="rId119"/>
    <p:sldId id="442" r:id="rId120"/>
    <p:sldId id="366" r:id="rId121"/>
    <p:sldId id="367" r:id="rId122"/>
    <p:sldId id="369" r:id="rId123"/>
    <p:sldId id="477" r:id="rId124"/>
    <p:sldId id="479" r:id="rId125"/>
    <p:sldId id="480" r:id="rId126"/>
    <p:sldId id="482" r:id="rId127"/>
    <p:sldId id="483" r:id="rId128"/>
    <p:sldId id="570" r:id="rId129"/>
    <p:sldId id="484" r:id="rId130"/>
    <p:sldId id="505" r:id="rId131"/>
    <p:sldId id="506" r:id="rId132"/>
    <p:sldId id="485" r:id="rId1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66CCFF"/>
    <a:srgbClr val="FFCC66"/>
    <a:srgbClr val="CC66FF"/>
    <a:srgbClr val="97DCFF"/>
    <a:srgbClr val="B6DF89"/>
    <a:srgbClr val="059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0571" autoAdjust="0"/>
    <p:restoredTop sz="86433" autoAdjust="0"/>
  </p:normalViewPr>
  <p:slideViewPr>
    <p:cSldViewPr>
      <p:cViewPr varScale="1">
        <p:scale>
          <a:sx n="75" d="100"/>
          <a:sy n="75" d="100"/>
        </p:scale>
        <p:origin x="-162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21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296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notesMaster" Target="notesMasters/notesMaster1.xml"/><Relationship Id="rId135" Type="http://schemas.openxmlformats.org/officeDocument/2006/relationships/printerSettings" Target="printerSettings/printerSettings1.bin"/><Relationship Id="rId136" Type="http://schemas.openxmlformats.org/officeDocument/2006/relationships/presProps" Target="presProps.xml"/><Relationship Id="rId137" Type="http://schemas.openxmlformats.org/officeDocument/2006/relationships/viewProps" Target="viewProps.xml"/><Relationship Id="rId138" Type="http://schemas.openxmlformats.org/officeDocument/2006/relationships/theme" Target="theme/theme1.xml"/><Relationship Id="rId13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 custLinFactNeighborX="-2141" custLinFactNeighborY="29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 custLinFactX="-9833" custLinFactY="16480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 custLinFactX="11440" custLinFactY="-4792" custLinFactNeighborX="100000" custLinFactNeighborY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 custLinFactNeighborX="3747" custLinFactNeighborY="424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893CCFC-B2E8-3841-84C6-43F12BA6423E}" type="presOf" srcId="{95D9FA2A-C5BC-4752-8E72-6799C0FBC1C6}" destId="{C9DED484-765B-4B50-9650-386C82457535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885E1351-4F20-A94D-8979-BC674CAF2A8E}" type="presOf" srcId="{B5E039F1-BBD9-49CA-AED0-167893AD4C2D}" destId="{AA9D5778-9E54-41DB-BF3A-44486A11C644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939B11B7-C44F-FF4B-85C1-B6FD9FF8598E}" type="presOf" srcId="{D1EB14A3-E50B-4C6B-8B85-FC2F1AA58ED5}" destId="{ECAE1A64-3C26-4CD0-8055-16154FF0361B}" srcOrd="0" destOrd="0" presId="urn:microsoft.com/office/officeart/2005/8/layout/matrix3"/>
    <dgm:cxn modelId="{6291E3CE-FEF7-934D-9F08-99372A06BACC}" type="presOf" srcId="{1439D559-D189-4FF1-A4FB-F22A15A268D1}" destId="{B6C28692-8BAE-4E06-A3BE-9AAFCCA84D47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7C8EACF8-9900-A840-9062-026AA0FF531C}" type="presOf" srcId="{3E4F9D75-D5D8-4314-ACBD-27833A7F9B37}" destId="{0F528374-3DE1-4486-B71C-82DC73192314}" srcOrd="0" destOrd="0" presId="urn:microsoft.com/office/officeart/2005/8/layout/matrix3"/>
    <dgm:cxn modelId="{0E5C94D9-308F-8443-9EF8-3AAA76A5C8B2}" type="presParOf" srcId="{0F528374-3DE1-4486-B71C-82DC73192314}" destId="{7476B03F-5A87-4E08-A32E-D8B9821AFAB6}" srcOrd="0" destOrd="0" presId="urn:microsoft.com/office/officeart/2005/8/layout/matrix3"/>
    <dgm:cxn modelId="{3FCF44E3-5318-4D45-86E8-0C22F275BAC8}" type="presParOf" srcId="{0F528374-3DE1-4486-B71C-82DC73192314}" destId="{ECAE1A64-3C26-4CD0-8055-16154FF0361B}" srcOrd="1" destOrd="0" presId="urn:microsoft.com/office/officeart/2005/8/layout/matrix3"/>
    <dgm:cxn modelId="{7BA5DC34-C16C-BA49-8ACA-1FAC0176AF69}" type="presParOf" srcId="{0F528374-3DE1-4486-B71C-82DC73192314}" destId="{AA9D5778-9E54-41DB-BF3A-44486A11C644}" srcOrd="2" destOrd="0" presId="urn:microsoft.com/office/officeart/2005/8/layout/matrix3"/>
    <dgm:cxn modelId="{92A239AB-6C4D-3040-967E-856B59B2A6A3}" type="presParOf" srcId="{0F528374-3DE1-4486-B71C-82DC73192314}" destId="{B6C28692-8BAE-4E06-A3BE-9AAFCCA84D47}" srcOrd="3" destOrd="0" presId="urn:microsoft.com/office/officeart/2005/8/layout/matrix3"/>
    <dgm:cxn modelId="{419B0AF8-E166-584A-8DCD-83F4E0121685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517E1D6D-9151-4B41-B621-7E8C9C699428}" type="presOf" srcId="{3E4F9D75-D5D8-4314-ACBD-27833A7F9B37}" destId="{0F528374-3DE1-4486-B71C-82DC7319231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68EBDCAF-B9EA-DE4C-9245-47FFCED69D95}" type="presOf" srcId="{95D9FA2A-C5BC-4752-8E72-6799C0FBC1C6}" destId="{C9DED484-765B-4B50-9650-386C82457535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FB90970D-CB2A-7A4F-B9E5-767253343FD0}" type="presOf" srcId="{B5E039F1-BBD9-49CA-AED0-167893AD4C2D}" destId="{AA9D5778-9E54-41DB-BF3A-44486A11C644}" srcOrd="0" destOrd="0" presId="urn:microsoft.com/office/officeart/2005/8/layout/matrix3"/>
    <dgm:cxn modelId="{301F288C-6318-844C-9E5D-DCD66969319B}" type="presOf" srcId="{1439D559-D189-4FF1-A4FB-F22A15A268D1}" destId="{B6C28692-8BAE-4E06-A3BE-9AAFCCA84D47}" srcOrd="0" destOrd="0" presId="urn:microsoft.com/office/officeart/2005/8/layout/matrix3"/>
    <dgm:cxn modelId="{21B2A84E-D3F5-924F-B510-C2A1DF7AF6A7}" type="presOf" srcId="{D1EB14A3-E50B-4C6B-8B85-FC2F1AA58ED5}" destId="{ECAE1A64-3C26-4CD0-8055-16154FF0361B}" srcOrd="0" destOrd="0" presId="urn:microsoft.com/office/officeart/2005/8/layout/matrix3"/>
    <dgm:cxn modelId="{304AFA19-5170-114D-A270-1F08B2F93371}" type="presParOf" srcId="{0F528374-3DE1-4486-B71C-82DC73192314}" destId="{7476B03F-5A87-4E08-A32E-D8B9821AFAB6}" srcOrd="0" destOrd="0" presId="urn:microsoft.com/office/officeart/2005/8/layout/matrix3"/>
    <dgm:cxn modelId="{39B46A7A-6FBB-7540-BA2E-31C42EBAF57A}" type="presParOf" srcId="{0F528374-3DE1-4486-B71C-82DC73192314}" destId="{ECAE1A64-3C26-4CD0-8055-16154FF0361B}" srcOrd="1" destOrd="0" presId="urn:microsoft.com/office/officeart/2005/8/layout/matrix3"/>
    <dgm:cxn modelId="{FE64612C-8FCA-2641-A3AC-E68FD00018D4}" type="presParOf" srcId="{0F528374-3DE1-4486-B71C-82DC73192314}" destId="{AA9D5778-9E54-41DB-BF3A-44486A11C644}" srcOrd="2" destOrd="0" presId="urn:microsoft.com/office/officeart/2005/8/layout/matrix3"/>
    <dgm:cxn modelId="{9581585E-98E1-C742-AE0A-253F28AB3ED9}" type="presParOf" srcId="{0F528374-3DE1-4486-B71C-82DC73192314}" destId="{B6C28692-8BAE-4E06-A3BE-9AAFCCA84D47}" srcOrd="3" destOrd="0" presId="urn:microsoft.com/office/officeart/2005/8/layout/matrix3"/>
    <dgm:cxn modelId="{BA196175-7619-3C4B-8A81-D01CADCA399B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016000" y="0"/>
          <a:ext cx="4064000" cy="406400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368146" y="432043"/>
          <a:ext cx="1584960" cy="1584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REST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1445517" y="509414"/>
        <a:ext cx="1430218" cy="1430218"/>
      </dsp:txXfrm>
    </dsp:sp>
    <dsp:sp modelId="{AA9D5778-9E54-41DB-BF3A-44486A11C644}">
      <dsp:nvSpPr>
        <dsp:cNvPr id="0" name=""/>
        <dsp:cNvSpPr/>
      </dsp:nvSpPr>
      <dsp:spPr>
        <a:xfrm>
          <a:off x="1368150" y="2232241"/>
          <a:ext cx="1584960" cy="158496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Documents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1445521" y="2309612"/>
        <a:ext cx="1430218" cy="1430218"/>
      </dsp:txXfrm>
    </dsp:sp>
    <dsp:sp modelId="{B6C28692-8BAE-4E06-A3BE-9AAFCCA84D47}">
      <dsp:nvSpPr>
        <dsp:cNvPr id="0" name=""/>
        <dsp:cNvSpPr/>
      </dsp:nvSpPr>
      <dsp:spPr>
        <a:xfrm>
          <a:off x="3168359" y="432048"/>
          <a:ext cx="1584960" cy="158496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Messages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3245730" y="509419"/>
        <a:ext cx="1430218" cy="1430218"/>
      </dsp:txXfrm>
    </dsp:sp>
    <dsp:sp modelId="{C9DED484-765B-4B50-9650-386C82457535}">
      <dsp:nvSpPr>
        <dsp:cNvPr id="0" name=""/>
        <dsp:cNvSpPr/>
      </dsp:nvSpPr>
      <dsp:spPr>
        <a:xfrm>
          <a:off x="3168348" y="2160241"/>
          <a:ext cx="1584960" cy="158496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Services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3245719" y="2237612"/>
        <a:ext cx="1430218" cy="1430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15900" y="0"/>
          <a:ext cx="1543720" cy="154372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262553" y="146653"/>
          <a:ext cx="602050" cy="6020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91943" y="176043"/>
        <a:ext cx="543270" cy="543270"/>
      </dsp:txXfrm>
    </dsp:sp>
    <dsp:sp modelId="{AA9D5778-9E54-41DB-BF3A-44486A11C644}">
      <dsp:nvSpPr>
        <dsp:cNvPr id="0" name=""/>
        <dsp:cNvSpPr/>
      </dsp:nvSpPr>
      <dsp:spPr>
        <a:xfrm>
          <a:off x="910915" y="146653"/>
          <a:ext cx="602050" cy="60205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940305" y="176043"/>
        <a:ext cx="543270" cy="543270"/>
      </dsp:txXfrm>
    </dsp:sp>
    <dsp:sp modelId="{B6C28692-8BAE-4E06-A3BE-9AAFCCA84D47}">
      <dsp:nvSpPr>
        <dsp:cNvPr id="0" name=""/>
        <dsp:cNvSpPr/>
      </dsp:nvSpPr>
      <dsp:spPr>
        <a:xfrm>
          <a:off x="262553" y="795015"/>
          <a:ext cx="602050" cy="60205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91943" y="824405"/>
        <a:ext cx="543270" cy="543270"/>
      </dsp:txXfrm>
    </dsp:sp>
    <dsp:sp modelId="{C9DED484-765B-4B50-9650-386C82457535}">
      <dsp:nvSpPr>
        <dsp:cNvPr id="0" name=""/>
        <dsp:cNvSpPr/>
      </dsp:nvSpPr>
      <dsp:spPr>
        <a:xfrm>
          <a:off x="910915" y="795015"/>
          <a:ext cx="602050" cy="60205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Services</a:t>
          </a:r>
          <a:endParaRPr lang="en-CA" sz="900" b="1" kern="1200" dirty="0">
            <a:solidFill>
              <a:schemeClr val="tx1"/>
            </a:solidFill>
          </a:endParaRPr>
        </a:p>
      </dsp:txBody>
      <dsp:txXfrm>
        <a:off x="940305" y="824405"/>
        <a:ext cx="543270" cy="543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9A41D-2C14-4FD9-A8FE-469DBFAB3809}" type="datetimeFigureOut">
              <a:rPr lang="en-CA" smtClean="0"/>
              <a:pPr/>
              <a:t>23/09/15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F50BE-48AE-4332-BF46-C112AB8C5E91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457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9:15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1944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Was a bigger</a:t>
            </a:r>
            <a:r>
              <a:rPr lang="en-US" baseline="0" dirty="0" smtClean="0"/>
              <a:t> deal before HL7 decided to open up all IP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full legal text towards bottom of FHIR home page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7069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FHIR Governance Board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Maintains FHIR principles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Identifies risks, precepts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Handles coordination w/ external groups</a:t>
            </a:r>
          </a:p>
          <a:p>
            <a:pPr marL="0" indent="0">
              <a:buFontTx/>
              <a:buNone/>
            </a:pPr>
            <a:r>
              <a:rPr lang="en-US" dirty="0" smtClean="0"/>
              <a:t>FHIR Management Group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Coordinates</a:t>
            </a:r>
            <a:r>
              <a:rPr lang="en-US" baseline="0" dirty="0" smtClean="0"/>
              <a:t> Work Groups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Manages ballot process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Education delivery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Day-to-day activities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Modeling &amp; Methodology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Defines criteria for artifacts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Determines processes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Documents best practices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Work Groups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 the actual development work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Core Team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Temporary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Takes on work Work Groups can’t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Expedites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What haven’t we talked about yet?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6298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9:45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6996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10:30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7893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Comment</a:t>
            </a:r>
            <a:r>
              <a:rPr lang="en-US" baseline="0" dirty="0" smtClean="0"/>
              <a:t> about SOA discovery 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0017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on this later…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2742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771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nl-NL" dirty="0" err="1" smtClean="0"/>
              <a:t>You’re</a:t>
            </a:r>
            <a:r>
              <a:rPr lang="nl-NL" dirty="0" smtClean="0"/>
              <a:t> a </a:t>
            </a:r>
            <a:r>
              <a:rPr lang="nl-NL" dirty="0" err="1" smtClean="0"/>
              <a:t>message</a:t>
            </a:r>
            <a:r>
              <a:rPr lang="nl-NL" dirty="0" smtClean="0"/>
              <a:t> broker routing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dirty="0" smtClean="0"/>
              <a:t>translating </a:t>
            </a:r>
            <a:r>
              <a:rPr lang="nl-NL" dirty="0" err="1" smtClean="0"/>
              <a:t>between</a:t>
            </a:r>
            <a:r>
              <a:rPr lang="nl-NL" dirty="0" smtClean="0"/>
              <a:t> v2, v3 </a:t>
            </a:r>
            <a:r>
              <a:rPr lang="nl-NL" dirty="0" err="1" smtClean="0"/>
              <a:t>and</a:t>
            </a:r>
            <a:r>
              <a:rPr lang="nl-NL" dirty="0" smtClean="0"/>
              <a:t> FHIR</a:t>
            </a:r>
            <a:endParaRPr lang="nl-NL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nl-NL" baseline="0" dirty="0" err="1" smtClean="0"/>
              <a:t>Your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app</a:t>
            </a:r>
            <a:r>
              <a:rPr lang="nl-NL" baseline="0" dirty="0" smtClean="0"/>
              <a:t> interfaces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a PHR </a:t>
            </a:r>
            <a:r>
              <a:rPr lang="nl-NL" baseline="0" dirty="0" err="1" smtClean="0"/>
              <a:t>using</a:t>
            </a:r>
            <a:r>
              <a:rPr lang="nl-NL" baseline="0" dirty="0" smtClean="0"/>
              <a:t> FHIR </a:t>
            </a:r>
            <a:r>
              <a:rPr lang="nl-NL" baseline="0" dirty="0" err="1" smtClean="0"/>
              <a:t>natively</a:t>
            </a:r>
            <a:endParaRPr lang="nl-NL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nl-NL" baseline="0" dirty="0" err="1" smtClean="0"/>
              <a:t>Your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application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communicate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using</a:t>
            </a:r>
            <a:r>
              <a:rPr lang="nl-NL" baseline="0" dirty="0" smtClean="0"/>
              <a:t> FHIR, but </a:t>
            </a:r>
            <a:r>
              <a:rPr lang="nl-NL" baseline="0" dirty="0" err="1" smtClean="0"/>
              <a:t>your</a:t>
            </a:r>
            <a:r>
              <a:rPr lang="nl-NL" baseline="0" dirty="0" smtClean="0"/>
              <a:t> software </a:t>
            </a:r>
            <a:r>
              <a:rPr lang="nl-NL" baseline="0" dirty="0" err="1" smtClean="0"/>
              <a:t>uses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proprietary</a:t>
            </a:r>
            <a:r>
              <a:rPr lang="nl-NL" baseline="0" dirty="0" smtClean="0"/>
              <a:t> RDBMS</a:t>
            </a:r>
          </a:p>
          <a:p>
            <a:pPr marL="171450" indent="-171450">
              <a:buFont typeface="Arial" charset="0"/>
              <a:buChar char="•"/>
            </a:pPr>
            <a:r>
              <a:rPr lang="nl-NL" baseline="0" dirty="0" err="1" smtClean="0"/>
              <a:t>Use</a:t>
            </a:r>
            <a:r>
              <a:rPr lang="nl-NL" baseline="0" dirty="0" smtClean="0"/>
              <a:t> FHIR as the common </a:t>
            </a:r>
            <a:r>
              <a:rPr lang="nl-NL" baseline="0" dirty="0" err="1" smtClean="0"/>
              <a:t>language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Vendor</a:t>
            </a:r>
            <a:r>
              <a:rPr lang="nl-NL" baseline="0" dirty="0" smtClean="0"/>
              <a:t> Neutral </a:t>
            </a:r>
            <a:r>
              <a:rPr lang="nl-NL" baseline="0" dirty="0" err="1" smtClean="0"/>
              <a:t>Archive</a:t>
            </a:r>
            <a:endParaRPr lang="nl-NL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nl-NL" baseline="0" dirty="0" smtClean="0"/>
              <a:t>…Or a </a:t>
            </a:r>
            <a:r>
              <a:rPr lang="nl-NL" baseline="0" dirty="0" err="1" smtClean="0"/>
              <a:t>combination</a:t>
            </a:r>
            <a:r>
              <a:rPr lang="nl-NL" baseline="0" dirty="0" smtClean="0"/>
              <a:t>….</a:t>
            </a:r>
          </a:p>
          <a:p>
            <a:pPr marL="171450" indent="-171450">
              <a:buFont typeface="Arial" charset="0"/>
              <a:buChar char="•"/>
            </a:pP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might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data as a </a:t>
            </a:r>
            <a:r>
              <a:rPr lang="nl-NL" baseline="0" dirty="0" err="1" smtClean="0"/>
              <a:t>nested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structure</a:t>
            </a:r>
            <a:r>
              <a:rPr lang="nl-NL" baseline="0" dirty="0" smtClean="0"/>
              <a:t> of XML, a series of </a:t>
            </a:r>
            <a:r>
              <a:rPr lang="nl-NL" baseline="0" dirty="0" err="1" smtClean="0"/>
              <a:t>tables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keys</a:t>
            </a:r>
            <a:r>
              <a:rPr lang="nl-NL" baseline="0" dirty="0" smtClean="0"/>
              <a:t>, class-</a:t>
            </a:r>
            <a:r>
              <a:rPr lang="nl-NL" baseline="0" dirty="0" err="1" smtClean="0"/>
              <a:t>diagrams</a:t>
            </a:r>
            <a:r>
              <a:rPr lang="nl-NL" baseline="0" dirty="0" smtClean="0"/>
              <a:t>….</a:t>
            </a:r>
          </a:p>
          <a:p>
            <a:endParaRPr lang="nl-NL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592D5FE-85CA-40E6-8273-48A5F35DE01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15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167315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Published</a:t>
            </a:r>
            <a:r>
              <a:rPr lang="en-US" baseline="0" dirty="0" smtClean="0"/>
              <a:t> as HTML</a:t>
            </a:r>
          </a:p>
          <a:p>
            <a:r>
              <a:rPr lang="en-US" baseline="0" dirty="0" smtClean="0"/>
              <a:t>Published using validation process  that performs consistency checks – like a software build</a:t>
            </a:r>
          </a:p>
          <a:p>
            <a:r>
              <a:rPr lang="en-US" baseline="0" dirty="0" smtClean="0"/>
              <a:t>Really shouldn’t require much guidance to read, but a few things to call out</a:t>
            </a:r>
          </a:p>
          <a:p>
            <a:r>
              <a:rPr lang="en-US" baseline="0" dirty="0" smtClean="0"/>
              <a:t>Objective of spec is developer can skim and decide in &lt; day</a:t>
            </a:r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90994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10:00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79809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9:25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93890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AU" dirty="0" smtClean="0"/>
              <a:t>Defined Structured Data</a:t>
            </a:r>
          </a:p>
          <a:p>
            <a:pPr lvl="2"/>
            <a:r>
              <a:rPr lang="en-AU" dirty="0" smtClean="0"/>
              <a:t>The logical, common contents of the resource</a:t>
            </a:r>
          </a:p>
          <a:p>
            <a:pPr lvl="2"/>
            <a:r>
              <a:rPr lang="en-AU" dirty="0" smtClean="0"/>
              <a:t>Mapped to formal definitions/RIM &amp; other formats</a:t>
            </a:r>
          </a:p>
          <a:p>
            <a:pPr lvl="1"/>
            <a:r>
              <a:rPr lang="en-AU" dirty="0" smtClean="0"/>
              <a:t>Extensions</a:t>
            </a:r>
          </a:p>
          <a:p>
            <a:pPr lvl="2"/>
            <a:r>
              <a:rPr lang="en-AU" dirty="0" smtClean="0"/>
              <a:t>“Non-common” requirements, but everyone can use</a:t>
            </a:r>
          </a:p>
          <a:p>
            <a:pPr lvl="2"/>
            <a:r>
              <a:rPr lang="en-AU" dirty="0" smtClean="0"/>
              <a:t>Published and managed</a:t>
            </a:r>
          </a:p>
          <a:p>
            <a:pPr lvl="1"/>
            <a:r>
              <a:rPr lang="en-AU" dirty="0" smtClean="0"/>
              <a:t>Narrative</a:t>
            </a:r>
          </a:p>
          <a:p>
            <a:pPr lvl="2"/>
            <a:r>
              <a:rPr lang="en-AU" dirty="0" smtClean="0"/>
              <a:t>Human readable (fall back)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02914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771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the non-techies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224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771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 smtClean="0"/>
              <a:t>This is not only the URL you use to retrieve the resource, it’s also its id.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 smtClean="0"/>
              <a:t>All URL’s in FHIR are</a:t>
            </a:r>
            <a:r>
              <a:rPr lang="en-US" baseline="0" dirty="0" smtClean="0"/>
              <a:t> case-sensitive (and so is the id)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endParaRPr lang="en-US" baseline="0" dirty="0" smtClean="0"/>
          </a:p>
          <a:p>
            <a:pPr marL="171428" indent="-171428" defTabSz="914281">
              <a:buFont typeface="Arial" charset="0"/>
              <a:buChar char="•"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592D5FE-85CA-40E6-8273-48A5F35DE016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13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771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dirty="0" smtClean="0"/>
              <a:t>Resource</a:t>
            </a:r>
            <a:r>
              <a:rPr lang="en-US" baseline="0" dirty="0" smtClean="0"/>
              <a:t> Id’s (=URLs) are infrastructural id’s, they differ from “business” identifier.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Many Resources also have business identifiers, they are explicitly modeled, like </a:t>
            </a:r>
            <a:r>
              <a:rPr lang="en-US" baseline="0" dirty="0" err="1" smtClean="0"/>
              <a:t>Patient.identifier</a:t>
            </a:r>
            <a:r>
              <a:rPr lang="en-US" baseline="0" dirty="0" smtClean="0"/>
              <a:t> (even more than one identifier possible!)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Business identifiers are completely separate from technical resource id’s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592D5FE-85CA-40E6-8273-48A5F35DE016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417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000" dirty="0" smtClean="0"/>
              <a:t>Saves a lot of money downstream from the author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161853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771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Resources SHOULD always contain narrative to support human-consumption as a fallback. However, in a strictly managed trading systems where all systems share a common data model and additional text is unnecessary or even a clinical safety risk, the narrative may be omitted. </a:t>
            </a:r>
            <a:endParaRPr lang="nl-NL" dirty="0" smtClean="0"/>
          </a:p>
          <a:p>
            <a:endParaRPr lang="en-US" dirty="0" smtClean="0"/>
          </a:p>
          <a:p>
            <a:r>
              <a:rPr lang="en-US" dirty="0" smtClean="0"/>
              <a:t>generated		The contents of the narrative are entirely generated from the structured data in the resource.</a:t>
            </a:r>
          </a:p>
          <a:p>
            <a:r>
              <a:rPr lang="en-US" dirty="0" smtClean="0"/>
              <a:t>extensions		The contents of the narrative are entirely generated from the structured data in the resource and some of the content is generated from extensions.</a:t>
            </a:r>
          </a:p>
          <a:p>
            <a:r>
              <a:rPr lang="en-US" dirty="0" smtClean="0"/>
              <a:t>additional		The contents of the narrative contain additional information not found in the structured data.</a:t>
            </a:r>
          </a:p>
          <a:p>
            <a:r>
              <a:rPr lang="en-US" dirty="0" smtClean="0"/>
              <a:t>empty		the contents of the narrative are some equivalent of "No human-readable text provided for this resource".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406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771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 condition with different specialties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358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771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Expand </a:t>
            </a:r>
          </a:p>
          <a:p>
            <a:pPr lvl="2"/>
            <a:r>
              <a:rPr lang="en-US" dirty="0" smtClean="0"/>
              <a:t>http://</a:t>
            </a:r>
            <a:r>
              <a:rPr lang="en-US" dirty="0" err="1" smtClean="0"/>
              <a:t>fhir-dev.healthintersections.com.au</a:t>
            </a:r>
            <a:r>
              <a:rPr lang="en-US" dirty="0" smtClean="0"/>
              <a:t>/open/ValueSet/</a:t>
            </a:r>
            <a:r>
              <a:rPr lang="en-US" dirty="0" err="1" smtClean="0"/>
              <a:t>valueset</a:t>
            </a:r>
            <a:r>
              <a:rPr lang="en-US" dirty="0" smtClean="0"/>
              <a:t>-condition-code/$</a:t>
            </a:r>
            <a:r>
              <a:rPr lang="en-US" dirty="0" err="1" smtClean="0"/>
              <a:t>expand?filter</a:t>
            </a:r>
            <a:r>
              <a:rPr lang="en-US" dirty="0" smtClean="0"/>
              <a:t>=diabetes</a:t>
            </a:r>
          </a:p>
          <a:p>
            <a:pPr lvl="1"/>
            <a:r>
              <a:rPr lang="en-US" dirty="0" smtClean="0"/>
              <a:t> Lookup</a:t>
            </a:r>
          </a:p>
          <a:p>
            <a:pPr lvl="2"/>
            <a:r>
              <a:rPr lang="en-US" dirty="0" smtClean="0"/>
              <a:t> http://</a:t>
            </a:r>
            <a:r>
              <a:rPr lang="en-US" dirty="0" err="1" smtClean="0"/>
              <a:t>fhir-dev.healthintersections.com.au</a:t>
            </a:r>
            <a:r>
              <a:rPr lang="en-US" dirty="0" smtClean="0"/>
              <a:t>/open/ValueSet/$</a:t>
            </a:r>
            <a:r>
              <a:rPr lang="en-US" dirty="0" err="1" smtClean="0"/>
              <a:t>lookup?system</a:t>
            </a:r>
            <a:r>
              <a:rPr lang="en-US" dirty="0" smtClean="0"/>
              <a:t>=http://</a:t>
            </a:r>
            <a:r>
              <a:rPr lang="en-US" dirty="0" err="1" smtClean="0"/>
              <a:t>loinc.org&amp;code</a:t>
            </a:r>
            <a:r>
              <a:rPr lang="en-US" dirty="0" smtClean="0"/>
              <a:t>=8480-6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6858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43378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636360"/>
                </a:solidFill>
                <a:cs typeface="Courier New" pitchFamily="49" charset="0"/>
              </a:rPr>
              <a:t>Works at instance and type level – originally there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6926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r>
              <a:rPr lang="en-US" dirty="0" smtClean="0"/>
              <a:t>v2 is over 25 years 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562056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771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The resource returns back to life!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592D5FE-85CA-40E6-8273-48A5F35DE016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337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771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Imagine that all resources in</a:t>
            </a:r>
            <a:r>
              <a:rPr lang="en-US" baseline="0" dirty="0" smtClean="0"/>
              <a:t> a single bundle</a:t>
            </a:r>
          </a:p>
          <a:p>
            <a:r>
              <a:rPr lang="en-US" baseline="0" dirty="0" smtClean="0"/>
              <a:t>Links maintain references</a:t>
            </a:r>
          </a:p>
          <a:p>
            <a:r>
              <a:rPr lang="en-US" baseline="0" dirty="0" smtClean="0"/>
              <a:t>Comment on new </a:t>
            </a:r>
            <a:r>
              <a:rPr lang="en-US" baseline="0" dirty="0" err="1" smtClean="0"/>
              <a:t>recources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cid</a:t>
            </a:r>
            <a:r>
              <a:rPr lang="en-US" baseline="0" dirty="0" smtClean="0"/>
              <a:t>: id’s)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537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Reuse – example of practitioner- in encounter – name</a:t>
            </a:r>
            <a:r>
              <a:rPr lang="en-US" baseline="0" dirty="0" smtClean="0"/>
              <a:t> change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223638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Delete isn’t necessarily physical</a:t>
            </a:r>
          </a:p>
          <a:p>
            <a:r>
              <a:rPr lang="en-US" dirty="0" smtClean="0"/>
              <a:t>Execute </a:t>
            </a:r>
            <a:r>
              <a:rPr lang="en-US" baseline="0" dirty="0" smtClean="0"/>
              <a:t>– 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 transaction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712350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771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aseline="0" dirty="0" smtClean="0"/>
              <a:t>If &gt;1 then in a bundle</a:t>
            </a:r>
          </a:p>
          <a:p>
            <a:r>
              <a:rPr lang="en-US" sz="2400" baseline="0" dirty="0" smtClean="0"/>
              <a:t>Can use _format parameter or headers for XML/JSON</a:t>
            </a:r>
          </a:p>
        </p:txBody>
      </p:sp>
    </p:spTree>
    <p:extLst>
      <p:ext uri="{BB962C8B-B14F-4D97-AF65-F5344CB8AC3E}">
        <p14:creationId xmlns:p14="http://schemas.microsoft.com/office/powerpoint/2010/main" val="39477286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48153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CRUD</a:t>
            </a:r>
            <a:r>
              <a:rPr lang="en-US" baseline="0" dirty="0" smtClean="0"/>
              <a:t> stuff</a:t>
            </a:r>
          </a:p>
          <a:p>
            <a:r>
              <a:rPr lang="en-US" dirty="0" smtClean="0"/>
              <a:t>S</a:t>
            </a:r>
            <a:r>
              <a:rPr lang="en-CA" dirty="0" err="1" smtClean="0"/>
              <a:t>earch</a:t>
            </a:r>
            <a:r>
              <a:rPr lang="en-CA" baseline="0" dirty="0" smtClean="0"/>
              <a:t> for patient on name</a:t>
            </a:r>
          </a:p>
          <a:p>
            <a:r>
              <a:rPr lang="en-CA" baseline="0" dirty="0" smtClean="0"/>
              <a:t>Specify </a:t>
            </a:r>
            <a:r>
              <a:rPr lang="en-CA" baseline="0" dirty="0" err="1" smtClean="0"/>
              <a:t>json</a:t>
            </a:r>
            <a:r>
              <a:rPr lang="en-CA" baseline="0" dirty="0" smtClean="0"/>
              <a:t> or xml</a:t>
            </a:r>
          </a:p>
          <a:p>
            <a:r>
              <a:rPr lang="en-CA" baseline="0" dirty="0" smtClean="0"/>
              <a:t>Get a patient</a:t>
            </a:r>
          </a:p>
          <a:p>
            <a:r>
              <a:rPr lang="en-CA" baseline="0" dirty="0" smtClean="0"/>
              <a:t>Update a patient</a:t>
            </a:r>
          </a:p>
          <a:p>
            <a:r>
              <a:rPr lang="en-CA" baseline="0" dirty="0" err="1" smtClean="0"/>
              <a:t>Grahames</a:t>
            </a:r>
            <a:r>
              <a:rPr lang="en-CA" baseline="0" dirty="0" smtClean="0"/>
              <a:t> &amp; </a:t>
            </a:r>
            <a:r>
              <a:rPr lang="en-CA" baseline="0" dirty="0" err="1" smtClean="0"/>
              <a:t>Ewouts</a:t>
            </a:r>
            <a:r>
              <a:rPr lang="en-CA" baseline="0" dirty="0" smtClean="0"/>
              <a:t> server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106963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43378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771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A1F50BE-48AE-4332-BF46-C112AB8C5E91}" type="slidenum">
              <a:rPr lang="en-CA" smtClean="0"/>
              <a:t>98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96756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4337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6125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James Agnew -</a:t>
            </a:r>
            <a:r>
              <a:rPr lang="en-US" baseline="0" dirty="0" smtClean="0"/>
              <a:t> HAPI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2925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[31/08/14 3:34:55 pm] Lloyd McKenzie: no.  They can't refuse the instance because it contains extensions (unless they're </a:t>
            </a:r>
            <a:r>
              <a:rPr lang="en-US" dirty="0" err="1" smtClean="0"/>
              <a:t>modifierExtensions</a:t>
            </a:r>
            <a:r>
              <a:rPr lang="en-US" dirty="0" smtClean="0"/>
              <a:t>), but they're free to strip/ignore them.</a:t>
            </a:r>
          </a:p>
          <a:p>
            <a:r>
              <a:rPr lang="en-US" dirty="0" smtClean="0"/>
              <a:t>[31/08/14 3:35:19 pm] Lloyd McKenzie: Requiring </a:t>
            </a:r>
            <a:r>
              <a:rPr lang="en-US" dirty="0" err="1" smtClean="0"/>
              <a:t>persistance</a:t>
            </a:r>
            <a:r>
              <a:rPr lang="en-US" dirty="0" smtClean="0"/>
              <a:t> would cause havoc with legacy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409866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771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 typeface="Arial" charset="0"/>
              <a:buChar char="•"/>
              <a:defRPr/>
            </a:pPr>
            <a:r>
              <a:rPr lang="nl-NL" dirty="0" err="1" smtClean="0"/>
              <a:t>Really</a:t>
            </a:r>
            <a:r>
              <a:rPr lang="nl-NL" dirty="0" smtClean="0"/>
              <a:t> </a:t>
            </a:r>
            <a:r>
              <a:rPr lang="nl-NL" i="1" dirty="0" err="1" smtClean="0"/>
              <a:t>any</a:t>
            </a:r>
            <a:r>
              <a:rPr lang="nl-NL" dirty="0" smtClean="0"/>
              <a:t> FHIR element (Resource, Datatype, </a:t>
            </a:r>
            <a:r>
              <a:rPr lang="nl-NL" dirty="0" err="1" smtClean="0"/>
              <a:t>Primitive</a:t>
            </a:r>
            <a:r>
              <a:rPr lang="nl-NL" dirty="0" smtClean="0"/>
              <a:t>)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extended</a:t>
            </a:r>
            <a:r>
              <a:rPr lang="nl-NL" dirty="0" smtClean="0"/>
              <a:t>. Just nest </a:t>
            </a:r>
            <a:r>
              <a:rPr lang="nl-NL" dirty="0" err="1" smtClean="0"/>
              <a:t>an</a:t>
            </a:r>
            <a:r>
              <a:rPr lang="nl-NL" dirty="0" smtClean="0"/>
              <a:t> &lt;extension&gt; element </a:t>
            </a:r>
            <a:r>
              <a:rPr lang="nl-NL" dirty="0" err="1" smtClean="0"/>
              <a:t>under</a:t>
            </a:r>
            <a:r>
              <a:rPr lang="nl-NL" dirty="0" smtClean="0"/>
              <a:t> the </a:t>
            </a:r>
            <a:r>
              <a:rPr lang="nl-NL" dirty="0" err="1" smtClean="0"/>
              <a:t>thing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want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extend</a:t>
            </a:r>
            <a:endParaRPr lang="nl-NL" dirty="0" smtClean="0"/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 smtClean="0"/>
              <a:t>You should be able to go to the formal definition endpoint and get the definition of the extension.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smtClean="0"/>
              <a:t>Note: birth </a:t>
            </a:r>
            <a:r>
              <a:rPr lang="en-US" dirty="0" smtClean="0"/>
              <a:t>order is already provided for</a:t>
            </a:r>
            <a:r>
              <a:rPr lang="en-US" baseline="0" dirty="0" smtClean="0"/>
              <a:t> in FHIR through the </a:t>
            </a:r>
            <a:r>
              <a:rPr lang="en-US" baseline="0" dirty="0" err="1" smtClean="0"/>
              <a:t>multipleBirthInteger</a:t>
            </a:r>
            <a:endParaRPr lang="nl-NL" dirty="0" smtClean="0"/>
          </a:p>
          <a:p>
            <a:pPr marL="171428" indent="-171428" defTabSz="914281">
              <a:buFont typeface="Arial" charset="0"/>
              <a:buChar char="•"/>
              <a:defRPr/>
            </a:pPr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592D5FE-85CA-40E6-8273-48A5F35DE016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347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err="1" smtClean="0"/>
              <a:t>Denormalization</a:t>
            </a:r>
            <a:r>
              <a:rPr lang="en-AU" dirty="0" smtClean="0"/>
              <a:t> for performance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Comment</a:t>
            </a:r>
            <a:r>
              <a:rPr lang="en-AU" baseline="0" dirty="0" smtClean="0"/>
              <a:t> that profiles will be really important</a:t>
            </a:r>
            <a:endParaRPr lang="en-AU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95014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Doesn’t have to support XML – is can be </a:t>
            </a:r>
            <a:r>
              <a:rPr lang="en-US" dirty="0" err="1" smtClean="0"/>
              <a:t>json</a:t>
            </a:r>
            <a:r>
              <a:rPr lang="en-US" baseline="0" dirty="0" smtClean="0"/>
              <a:t>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639004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6821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12:15</a:t>
            </a:r>
          </a:p>
          <a:p>
            <a:r>
              <a:rPr lang="en-US" dirty="0" smtClean="0"/>
              <a:t>Text linkages not as important when not human-attested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18908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89153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6125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James Agnew -</a:t>
            </a:r>
            <a:r>
              <a:rPr lang="en-US" baseline="0" dirty="0" smtClean="0"/>
              <a:t> HAPI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2925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797544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much integration do you need? Nx2 – twice what you have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0045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actually have a formal manifesto, but these are the principles we adhere to.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79754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Who’s read the v3 spec? – modeler</a:t>
            </a:r>
            <a:r>
              <a:rPr lang="en-US" baseline="0" dirty="0" smtClean="0"/>
              <a:t> &amp; balloter focused</a:t>
            </a:r>
            <a:endParaRPr lang="en-US" dirty="0" smtClean="0"/>
          </a:p>
          <a:p>
            <a:r>
              <a:rPr lang="en-US" dirty="0" smtClean="0"/>
              <a:t>Spec is driven by people who write code</a:t>
            </a:r>
          </a:p>
          <a:p>
            <a:r>
              <a:rPr lang="en-US" dirty="0" smtClean="0"/>
              <a:t>Numerous</a:t>
            </a:r>
            <a:r>
              <a:rPr lang="en-US" baseline="0" dirty="0" smtClean="0"/>
              <a:t> pieces have been changed because of experience with what worked when trying to implement</a:t>
            </a:r>
          </a:p>
          <a:p>
            <a:r>
              <a:rPr lang="en-US" baseline="0" dirty="0" smtClean="0"/>
              <a:t>Even have a test workbench for </a:t>
            </a:r>
            <a:r>
              <a:rPr lang="en-US" baseline="0" dirty="0" err="1" smtClean="0"/>
              <a:t>RESTful</a:t>
            </a:r>
            <a:r>
              <a:rPr lang="en-US" baseline="0" dirty="0" smtClean="0"/>
              <a:t> servers</a:t>
            </a:r>
          </a:p>
          <a:p>
            <a:r>
              <a:rPr lang="en-US" baseline="0" dirty="0" smtClean="0"/>
              <a:t>External libraries already available</a:t>
            </a:r>
          </a:p>
          <a:p>
            <a:r>
              <a:rPr lang="en-US" baseline="0" dirty="0" smtClean="0"/>
              <a:t>Whole spec is built like software project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9740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 by constraint failed – years to develop, what</a:t>
            </a:r>
            <a:r>
              <a:rPr lang="en-US" baseline="0" dirty="0" smtClean="0"/>
              <a:t> was produced required yet more design to be implementable and after that might not be interoperable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to determine the 80%?  Look to existing specs – v2, v3, CDA templates, OpenEHR, jurisdictional projects, what implementations we’ve seen</a:t>
            </a:r>
          </a:p>
          <a:p>
            <a:r>
              <a:rPr lang="en-US" baseline="0" dirty="0" smtClean="0"/>
              <a:t>If not sure, err on the side of “not in for now”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Note: not 80% of instances, 80% of implementations</a:t>
            </a:r>
          </a:p>
          <a:p>
            <a:endParaRPr lang="en-US" dirty="0" smtClean="0"/>
          </a:p>
          <a:p>
            <a:r>
              <a:rPr lang="en-US" dirty="0" smtClean="0"/>
              <a:t>Challenges with “raising the</a:t>
            </a:r>
            <a:r>
              <a:rPr lang="en-US" baseline="0" dirty="0" smtClean="0"/>
              <a:t> bar”</a:t>
            </a:r>
          </a:p>
          <a:p>
            <a:r>
              <a:rPr lang="en-US" baseline="0" dirty="0" smtClean="0"/>
              <a:t>What happens when there aren’t many/any implementations?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3521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try very hard to *not* invent</a:t>
            </a:r>
            <a:r>
              <a:rPr lang="en-US" baseline="0" dirty="0" smtClean="0"/>
              <a:t> stuff that exists elsewhere unless it’s really broken or totally unaligned with the FHIR principles.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2313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Even when you think your target will understand all the encoded data, reality is data often gets shared beyond the originally intended context</a:t>
            </a:r>
          </a:p>
          <a:p>
            <a:endParaRPr lang="en-US" baseline="0" dirty="0" smtClean="0"/>
          </a:p>
          <a:p>
            <a:r>
              <a:rPr lang="en-US" dirty="0" smtClean="0"/>
              <a:t>Allow</a:t>
            </a:r>
            <a:r>
              <a:rPr lang="en-US" baseline="0" dirty="0" smtClean="0"/>
              <a:t> for exceptions for things like automated device readings,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9533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52400" y="152400"/>
            <a:ext cx="8839200" cy="6477000"/>
            <a:chOff x="240" y="288"/>
            <a:chExt cx="5290" cy="3504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blackWhite">
            <a:xfrm>
              <a:off x="240" y="288"/>
              <a:ext cx="5290" cy="3504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285" y="336"/>
              <a:ext cx="5184" cy="3408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576" y="2256"/>
              <a:ext cx="460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</p:grp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0" y="6629400"/>
            <a:ext cx="91440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800" b="1" dirty="0" smtClean="0"/>
              <a:t>       © 2015 HL7 ® </a:t>
            </a:r>
            <a:r>
              <a:rPr lang="en-US" sz="800" b="1" dirty="0"/>
              <a:t>International. </a:t>
            </a:r>
            <a:r>
              <a:rPr lang="en-US" sz="800" b="1" dirty="0" smtClean="0"/>
              <a:t>Licensed</a:t>
            </a:r>
            <a:r>
              <a:rPr lang="en-US" sz="800" b="1" baseline="0" dirty="0" smtClean="0"/>
              <a:t> under Creative Commons</a:t>
            </a:r>
            <a:r>
              <a:rPr lang="en-US" sz="800" b="1" dirty="0" smtClean="0"/>
              <a:t>. </a:t>
            </a:r>
            <a:r>
              <a:rPr lang="en-US" sz="800" b="1" dirty="0"/>
              <a:t>HL7 </a:t>
            </a:r>
            <a:r>
              <a:rPr lang="en-US" sz="800" b="1" dirty="0" smtClean="0"/>
              <a:t>&amp; Health </a:t>
            </a:r>
            <a:r>
              <a:rPr lang="en-US" sz="800" b="1" dirty="0"/>
              <a:t>Level Seven are registered trademarks of Health Level Seven International. Reg. U.S. TM Office.</a:t>
            </a:r>
          </a:p>
        </p:txBody>
      </p:sp>
      <p:pic>
        <p:nvPicPr>
          <p:cNvPr id="9" name="Picture 13" descr="HL7 International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219200" y="838200"/>
            <a:ext cx="6781800" cy="2559050"/>
          </a:xfrm>
        </p:spPr>
        <p:txBody>
          <a:bodyPr anchorCtr="1"/>
          <a:lstStyle>
            <a:lvl1pPr algn="ctr">
              <a:defRPr sz="56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400800" cy="18732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58678" y="260648"/>
            <a:ext cx="2034746" cy="1252151"/>
          </a:xfrm>
          <a:prstGeom prst="rect">
            <a:avLst/>
          </a:prstGeom>
        </p:spPr>
      </p:pic>
      <p:pic>
        <p:nvPicPr>
          <p:cNvPr id="11" name="Picture 4" descr="Creative Commons Licenc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619277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07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19" y="5565993"/>
            <a:ext cx="1008112" cy="9361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022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52128"/>
          </a:xfrm>
        </p:spPr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856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828800"/>
            <a:ext cx="41148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1148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5763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6552728" cy="115212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709118"/>
            <a:ext cx="4040188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58032"/>
            <a:ext cx="4040188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09118"/>
            <a:ext cx="4041775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58032"/>
            <a:ext cx="4041775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79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275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8" y="252899"/>
            <a:ext cx="8568952" cy="62646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801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80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19672" y="6501342"/>
            <a:ext cx="6192688" cy="192021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12360" y="6501342"/>
            <a:ext cx="1306488" cy="192021"/>
          </a:xfrm>
          <a:prstGeom prst="rect">
            <a:avLst/>
          </a:prstGeom>
        </p:spPr>
        <p:txBody>
          <a:bodyPr/>
          <a:lstStyle/>
          <a:p>
            <a:fld id="{8698377B-874B-4DB7-8057-E4552B93344F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0054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auto">
          <a:xfrm>
            <a:off x="152400" y="152400"/>
            <a:ext cx="8839200" cy="6477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blackWhite">
          <a:xfrm>
            <a:off x="231775" y="236538"/>
            <a:ext cx="8678863" cy="6289675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8" name="Line 5"/>
          <p:cNvSpPr>
            <a:spLocks noChangeShapeType="1"/>
          </p:cNvSpPr>
          <p:nvPr/>
        </p:nvSpPr>
        <p:spPr bwMode="auto">
          <a:xfrm>
            <a:off x="461963" y="1600200"/>
            <a:ext cx="829627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23528" y="332657"/>
            <a:ext cx="6552728" cy="118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828800"/>
            <a:ext cx="8382000" cy="44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Rectangle 13"/>
          <p:cNvSpPr>
            <a:spLocks noChangeArrowheads="1"/>
          </p:cNvSpPr>
          <p:nvPr/>
        </p:nvSpPr>
        <p:spPr bwMode="auto">
          <a:xfrm>
            <a:off x="228600" y="6643688"/>
            <a:ext cx="91440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800" b="1" dirty="0" smtClean="0"/>
              <a:t>© 2015 HL7 ® International. Licensed</a:t>
            </a:r>
            <a:r>
              <a:rPr lang="en-US" sz="800" b="1" baseline="0" dirty="0" smtClean="0"/>
              <a:t> under Creative Commons</a:t>
            </a:r>
            <a:r>
              <a:rPr lang="en-US" sz="800" b="1" dirty="0" smtClean="0"/>
              <a:t>. HL7 &amp; Health Level Seven are registered trademarks of Health Level Seven International. Reg. U.S. TM Office.</a:t>
            </a:r>
            <a:endParaRPr lang="en-US" sz="800" b="1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Ø"/>
        <a:defRPr sz="2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w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fhir.furore.com/forg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iki.hl7.org/index.php?title=Publicly_Available_FHIR_Servers_for_testing" TargetMode="Externa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37signals/highrise-api" TargetMode="External"/><Relationship Id="rId3" Type="http://schemas.openxmlformats.org/officeDocument/2006/relationships/image" Target="../media/image1.jpe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w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l7.org/index.php?title=FHIR_email_list_subscription_instructions" TargetMode="External"/><Relationship Id="rId4" Type="http://schemas.openxmlformats.org/officeDocument/2006/relationships/image" Target="../media/image1.jpeg"/><Relationship Id="rId5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hl7.org/fhir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4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l7.org/index.php?title=FHIR" TargetMode="External"/><Relationship Id="rId4" Type="http://schemas.openxmlformats.org/officeDocument/2006/relationships/image" Target="../media/image1.jpe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hl7.org/fhir/2015May/index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gforge.hl7.org/svn/fhir/trunk/presentations/2014-05%20Tutorials/Introduction%20to%20FHIR.pptx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w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://hl7.org/fhir/2015May/index.html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w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acme.org/devices/turnOffAlarm" TargetMode="External"/><Relationship Id="rId3" Type="http://schemas.openxmlformats.org/officeDocument/2006/relationships/hyperlink" Target="http://acme.org/devices/%5Bdeviceid%5D/%5Balarmid" TargetMode="Externa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Introduction to FHIR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David Hay</a:t>
            </a:r>
          </a:p>
          <a:p>
            <a:r>
              <a:rPr lang="en-AU" dirty="0" smtClean="0"/>
              <a:t>October 5, 2015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855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Genesis of FHIR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Has been a need to share healthcare information electronically for a long time</a:t>
            </a:r>
          </a:p>
          <a:p>
            <a:r>
              <a:rPr lang="en-US" dirty="0" smtClean="0"/>
              <a:t>Increasing pressure to broaden scope of sharing</a:t>
            </a:r>
          </a:p>
          <a:p>
            <a:pPr lvl="1"/>
            <a:r>
              <a:rPr lang="en-US" dirty="0" smtClean="0"/>
              <a:t>Across organizations, disciplines, even borders</a:t>
            </a:r>
          </a:p>
          <a:p>
            <a:pPr lvl="1"/>
            <a:r>
              <a:rPr lang="en-US" dirty="0" smtClean="0"/>
              <a:t>Mobile, Device  &amp; Cloud-based applications</a:t>
            </a:r>
          </a:p>
          <a:p>
            <a:r>
              <a:rPr lang="en-US" dirty="0" smtClean="0"/>
              <a:t>Faster – integration in days or weeks, not months or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7288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Case for Extensions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Extensions are often problematic in existing HL7 specs</a:t>
            </a:r>
          </a:p>
          <a:p>
            <a:pPr lvl="1"/>
            <a:r>
              <a:rPr lang="en-US" dirty="0" smtClean="0"/>
              <a:t>Z-segments in v2</a:t>
            </a:r>
          </a:p>
          <a:p>
            <a:pPr lvl="2"/>
            <a:r>
              <a:rPr lang="en-US" dirty="0" smtClean="0"/>
              <a:t>What does this mean?</a:t>
            </a:r>
          </a:p>
          <a:p>
            <a:pPr lvl="3"/>
            <a:r>
              <a:rPr lang="en-US" dirty="0" smtClean="0">
                <a:latin typeface="Courier New" pitchFamily="49" charset="0"/>
                <a:cs typeface="Courier New" pitchFamily="49" charset="0"/>
              </a:rPr>
              <a:t>ZSB|20080117|Q^57|4.30^uL</a:t>
            </a:r>
          </a:p>
          <a:p>
            <a:pPr lvl="1"/>
            <a:r>
              <a:rPr lang="en-US" dirty="0" smtClean="0"/>
              <a:t>Foreign namespaces in CDA/V3</a:t>
            </a:r>
          </a:p>
          <a:p>
            <a:pPr lvl="2"/>
            <a:r>
              <a:rPr lang="en-US" dirty="0" smtClean="0"/>
              <a:t>Break schemas</a:t>
            </a:r>
            <a:endParaRPr lang="en-US" dirty="0"/>
          </a:p>
          <a:p>
            <a:r>
              <a:rPr lang="en-US" dirty="0" smtClean="0"/>
              <a:t>Simple choice – design for absolutely everything or allow extensions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100</a:t>
            </a:fld>
            <a:endParaRPr lang="en-CA" dirty="0"/>
          </a:p>
        </p:txBody>
      </p:sp>
      <p:pic>
        <p:nvPicPr>
          <p:cNvPr id="6146" name="Picture 2" descr="C:\Users\office\AppData\Local\Microsoft\Windows\Temporary Internet Files\Content.IE5\272C75AG\MC900048360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446574"/>
            <a:ext cx="981075" cy="18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845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Extensions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1560" y="1772816"/>
            <a:ext cx="7772400" cy="4752528"/>
          </a:xfrm>
        </p:spPr>
        <p:txBody>
          <a:bodyPr/>
          <a:lstStyle/>
          <a:p>
            <a:r>
              <a:rPr lang="en-AU" sz="2400" dirty="0" smtClean="0"/>
              <a:t>FHIR has a standard framework for extensions</a:t>
            </a:r>
          </a:p>
          <a:p>
            <a:pPr lvl="1"/>
            <a:r>
              <a:rPr lang="en-AU" sz="2000" dirty="0" smtClean="0"/>
              <a:t>Built into wire format</a:t>
            </a:r>
          </a:p>
          <a:p>
            <a:r>
              <a:rPr lang="en-AU" sz="2400" dirty="0" smtClean="0"/>
              <a:t>Every FHIR element can be extended</a:t>
            </a:r>
          </a:p>
          <a:p>
            <a:pPr lvl="1"/>
            <a:r>
              <a:rPr lang="en-AU" sz="2000" dirty="0" smtClean="0"/>
              <a:t>Including </a:t>
            </a:r>
            <a:r>
              <a:rPr lang="en-AU" sz="2000" dirty="0" err="1" smtClean="0"/>
              <a:t>datatypes</a:t>
            </a:r>
            <a:endParaRPr lang="en-AU" sz="2000" dirty="0" smtClean="0"/>
          </a:p>
          <a:p>
            <a:r>
              <a:rPr lang="en-AU" sz="2400" dirty="0" smtClean="0"/>
              <a:t>Every extension has:</a:t>
            </a:r>
          </a:p>
          <a:p>
            <a:pPr lvl="1"/>
            <a:r>
              <a:rPr lang="en-AU" sz="2000" dirty="0" smtClean="0"/>
              <a:t>Reference to a computable definition</a:t>
            </a:r>
          </a:p>
          <a:p>
            <a:pPr lvl="1"/>
            <a:r>
              <a:rPr lang="en-AU" sz="2000" dirty="0" smtClean="0"/>
              <a:t>Value – from a set of known types</a:t>
            </a:r>
          </a:p>
          <a:p>
            <a:r>
              <a:rPr lang="en-AU" sz="2400" dirty="0" smtClean="0"/>
              <a:t>Every system can read, write, store and exchange all legal extensions</a:t>
            </a:r>
          </a:p>
          <a:p>
            <a:r>
              <a:rPr lang="en-AU" sz="2400" dirty="0" smtClean="0"/>
              <a:t>All extensions are valid by schema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1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 smtClean="0"/>
              <a:t>Extensions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sz="2400" noProof="0" dirty="0" smtClean="0"/>
              <a:t>In FHIR, extensions are “normal”</a:t>
            </a:r>
          </a:p>
          <a:p>
            <a:pPr lvl="1"/>
            <a:r>
              <a:rPr lang="en-US" sz="2000" noProof="0" dirty="0" smtClean="0"/>
              <a:t>Consequence of the 80% rule – keep the simple stuff simple</a:t>
            </a:r>
          </a:p>
          <a:p>
            <a:pPr lvl="1"/>
            <a:r>
              <a:rPr lang="en-US" sz="2000" noProof="0" dirty="0" smtClean="0"/>
              <a:t>Extensions can exist anywhere</a:t>
            </a:r>
          </a:p>
          <a:p>
            <a:pPr lvl="2"/>
            <a:r>
              <a:rPr lang="en-US" sz="1800" noProof="0" dirty="0" smtClean="0"/>
              <a:t>Resource, Element, </a:t>
            </a:r>
            <a:r>
              <a:rPr lang="en-US" sz="1800" noProof="0" dirty="0" err="1" smtClean="0"/>
              <a:t>DataType</a:t>
            </a:r>
            <a:endParaRPr lang="en-US" sz="1800" noProof="0" dirty="0" smtClean="0"/>
          </a:p>
          <a:p>
            <a:pPr lvl="1"/>
            <a:r>
              <a:rPr lang="en-US" sz="2000" noProof="0" dirty="0" smtClean="0"/>
              <a:t>Conformant systems can’t</a:t>
            </a:r>
            <a:r>
              <a:rPr lang="en-US" sz="2000" baseline="0" noProof="0" dirty="0" smtClean="0"/>
              <a:t> reject instances just because</a:t>
            </a:r>
            <a:r>
              <a:rPr lang="en-US" sz="2000" noProof="0" dirty="0" smtClean="0"/>
              <a:t> they contain unrecognized extensions</a:t>
            </a:r>
          </a:p>
          <a:p>
            <a:pPr lvl="1"/>
            <a:r>
              <a:rPr lang="en-US" sz="2000" dirty="0" smtClean="0"/>
              <a:t>They could:</a:t>
            </a:r>
          </a:p>
          <a:p>
            <a:pPr lvl="2"/>
            <a:r>
              <a:rPr lang="en-US" sz="1800" noProof="0" dirty="0" smtClean="0"/>
              <a:t>Display them</a:t>
            </a:r>
          </a:p>
          <a:p>
            <a:pPr lvl="3"/>
            <a:r>
              <a:rPr lang="en-US" sz="1600" dirty="0" smtClean="0"/>
              <a:t>Should be in resource narrative</a:t>
            </a:r>
            <a:endParaRPr lang="en-US" sz="1600" noProof="0" dirty="0" smtClean="0"/>
          </a:p>
          <a:p>
            <a:pPr lvl="2"/>
            <a:r>
              <a:rPr lang="en-US" sz="1800" dirty="0" smtClean="0"/>
              <a:t>Store as a ‘Blob’</a:t>
            </a:r>
          </a:p>
          <a:p>
            <a:pPr lvl="2"/>
            <a:r>
              <a:rPr lang="en-US" sz="1800" noProof="0" dirty="0" smtClean="0"/>
              <a:t>Make a conscious decision to ignore (unless </a:t>
            </a:r>
            <a:r>
              <a:rPr lang="en-US" sz="1800" noProof="0" dirty="0" err="1" smtClean="0"/>
              <a:t>ModifierExtension</a:t>
            </a:r>
            <a:r>
              <a:rPr lang="en-US" sz="1800" noProof="0" dirty="0" smtClean="0"/>
              <a:t>)</a:t>
            </a:r>
          </a:p>
          <a:p>
            <a:pPr lvl="3"/>
            <a:r>
              <a:rPr lang="en-US" sz="1600" dirty="0"/>
              <a:t>(Could lookup profile)</a:t>
            </a:r>
          </a:p>
          <a:p>
            <a:pPr lvl="2"/>
            <a:endParaRPr lang="en-US" sz="1800" noProof="0" dirty="0" smtClean="0"/>
          </a:p>
          <a:p>
            <a:pPr marL="914400" lvl="2" indent="0">
              <a:buNone/>
            </a:pPr>
            <a:r>
              <a:rPr lang="en-US" sz="1800" noProof="0" dirty="0"/>
              <a:t>	</a:t>
            </a:r>
            <a:endParaRPr lang="en-US" sz="180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102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813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Core part of profiling</a:t>
            </a:r>
          </a:p>
          <a:p>
            <a:pPr lvl="1"/>
            <a:r>
              <a:rPr lang="en-US" dirty="0" smtClean="0"/>
              <a:t>(to come later)</a:t>
            </a:r>
          </a:p>
          <a:p>
            <a:r>
              <a:rPr lang="en-US" dirty="0" smtClean="0"/>
              <a:t>A separate resource (was part of profile)</a:t>
            </a:r>
          </a:p>
          <a:p>
            <a:pPr lvl="1"/>
            <a:r>
              <a:rPr lang="en-US" dirty="0" err="1" smtClean="0"/>
              <a:t>StructureDefinition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Also used for resource definition</a:t>
            </a:r>
          </a:p>
          <a:p>
            <a:r>
              <a:rPr lang="en-US" dirty="0" smtClean="0"/>
              <a:t>Registries</a:t>
            </a:r>
          </a:p>
          <a:p>
            <a:pPr lvl="1"/>
            <a:r>
              <a:rPr lang="en-US" dirty="0" smtClean="0"/>
              <a:t>Search before build</a:t>
            </a:r>
          </a:p>
          <a:p>
            <a:pPr lvl="1"/>
            <a:r>
              <a:rPr lang="en-US" dirty="0" smtClean="0"/>
              <a:t>Promote reuse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54458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Extension in a resource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104</a:t>
            </a:fld>
            <a:endParaRPr lang="en-CA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03" y="1988840"/>
            <a:ext cx="8105979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893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Extending</a:t>
            </a:r>
            <a:r>
              <a:rPr lang="nl-NL" dirty="0" smtClean="0"/>
              <a:t> a multiple </a:t>
            </a:r>
            <a:r>
              <a:rPr lang="nl-NL" dirty="0" err="1" smtClean="0"/>
              <a:t>birth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8751" y="2362200"/>
            <a:ext cx="8377336" cy="2549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83088" y="2322711"/>
            <a:ext cx="3757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err="1" smtClean="0"/>
              <a:t>Key</a:t>
            </a:r>
            <a:r>
              <a:rPr lang="nl-NL" dirty="0" smtClean="0"/>
              <a:t> = </a:t>
            </a:r>
            <a:r>
              <a:rPr lang="nl-NL" dirty="0" err="1" smtClean="0"/>
              <a:t>location</a:t>
            </a:r>
            <a:r>
              <a:rPr lang="nl-NL" dirty="0" smtClean="0"/>
              <a:t> of </a:t>
            </a:r>
            <a:r>
              <a:rPr lang="nl-NL" dirty="0" err="1" smtClean="0"/>
              <a:t>formal</a:t>
            </a:r>
            <a:r>
              <a:rPr lang="nl-NL" dirty="0" smtClean="0"/>
              <a:t>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811869" y="4184039"/>
            <a:ext cx="4111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smtClean="0"/>
              <a:t>Value</a:t>
            </a:r>
            <a:r>
              <a:rPr lang="nl-NL" dirty="0" smtClean="0"/>
              <a:t> = </a:t>
            </a:r>
            <a:r>
              <a:rPr lang="nl-NL" dirty="0" err="1" smtClean="0"/>
              <a:t>value</a:t>
            </a:r>
            <a:r>
              <a:rPr lang="nl-NL" dirty="0" smtClean="0"/>
              <a:t> </a:t>
            </a:r>
            <a:r>
              <a:rPr lang="nl-NL" dirty="0" err="1" smtClean="0"/>
              <a:t>according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762000" y="3201858"/>
            <a:ext cx="7825073" cy="88853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5227712" y="2837996"/>
            <a:ext cx="639688" cy="484311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3276600" y="3824000"/>
            <a:ext cx="1008112" cy="360039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37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 smtClean="0"/>
              <a:t>Modifier Extensions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 smtClean="0"/>
              <a:t>Also a core part of FHIR</a:t>
            </a:r>
          </a:p>
          <a:p>
            <a:pPr lvl="1"/>
            <a:r>
              <a:rPr lang="en-US" noProof="0" dirty="0" smtClean="0"/>
              <a:t>Needed because some extensions can’t be safely ignored</a:t>
            </a:r>
          </a:p>
          <a:p>
            <a:pPr lvl="1"/>
            <a:r>
              <a:rPr lang="en-US" noProof="0" dirty="0" smtClean="0"/>
              <a:t>Can’t compute on an element containing</a:t>
            </a:r>
            <a:r>
              <a:rPr lang="en-US" baseline="0" noProof="0" dirty="0" smtClean="0"/>
              <a:t> an unrecognized modifier extension.  However, can:</a:t>
            </a:r>
          </a:p>
          <a:p>
            <a:pPr lvl="2"/>
            <a:r>
              <a:rPr lang="en-US" noProof="0" dirty="0" smtClean="0"/>
              <a:t>Reject instance</a:t>
            </a:r>
          </a:p>
          <a:p>
            <a:pPr lvl="2"/>
            <a:r>
              <a:rPr lang="en-US" noProof="0" dirty="0" smtClean="0"/>
              <a:t>Just display narrative</a:t>
            </a:r>
          </a:p>
          <a:p>
            <a:pPr lvl="2"/>
            <a:r>
              <a:rPr lang="en-US" noProof="0" dirty="0" smtClean="0"/>
              <a:t>Retrieve definition &amp; seek human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106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795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Governing Extensions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1560" y="1700808"/>
            <a:ext cx="7772400" cy="4764381"/>
          </a:xfrm>
        </p:spPr>
        <p:txBody>
          <a:bodyPr/>
          <a:lstStyle/>
          <a:p>
            <a:r>
              <a:rPr lang="en-AU" sz="2800" dirty="0" smtClean="0"/>
              <a:t>Extensions are not a silver bullet</a:t>
            </a:r>
          </a:p>
          <a:p>
            <a:r>
              <a:rPr lang="en-AU" sz="2800" dirty="0" smtClean="0"/>
              <a:t>FHIR has a sliding scale governance for extensions</a:t>
            </a:r>
          </a:p>
          <a:p>
            <a:pPr lvl="1"/>
            <a:r>
              <a:rPr lang="en-AU" sz="2400" dirty="0" smtClean="0"/>
              <a:t>HL7 published extensions</a:t>
            </a:r>
          </a:p>
          <a:p>
            <a:pPr lvl="1"/>
            <a:r>
              <a:rPr lang="en-AU" sz="2400" dirty="0" smtClean="0"/>
              <a:t>National Standards (e.g. Standard Finnish Extensions)</a:t>
            </a:r>
          </a:p>
          <a:p>
            <a:pPr lvl="1"/>
            <a:r>
              <a:rPr lang="en-AU" sz="2400" dirty="0" smtClean="0"/>
              <a:t>Domain standards (e.g.  Best Practice Cardiology)</a:t>
            </a:r>
          </a:p>
          <a:p>
            <a:pPr lvl="1"/>
            <a:r>
              <a:rPr lang="en-AU" sz="2400" dirty="0" smtClean="0"/>
              <a:t>Local Projects</a:t>
            </a:r>
          </a:p>
          <a:p>
            <a:endParaRPr lang="en-AU" sz="2800" dirty="0" smtClean="0"/>
          </a:p>
          <a:p>
            <a:pPr lvl="1"/>
            <a:endParaRPr lang="en-AU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2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Using Profiles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You can just go ahead and use a resource</a:t>
            </a:r>
          </a:p>
          <a:p>
            <a:pPr lvl="1"/>
            <a:r>
              <a:rPr lang="en-AU" dirty="0" smtClean="0"/>
              <a:t>No need for a profile</a:t>
            </a:r>
          </a:p>
          <a:p>
            <a:r>
              <a:rPr lang="en-AU" dirty="0" smtClean="0"/>
              <a:t>But you should write a profile</a:t>
            </a:r>
          </a:p>
          <a:p>
            <a:pPr lvl="1"/>
            <a:r>
              <a:rPr lang="en-AU" dirty="0" smtClean="0"/>
              <a:t>Document your usage in detail for partners</a:t>
            </a:r>
          </a:p>
          <a:p>
            <a:r>
              <a:rPr lang="en-AU" dirty="0" smtClean="0"/>
              <a:t>You can mark a resource or bundle  with a profile</a:t>
            </a:r>
          </a:p>
          <a:p>
            <a:pPr lvl="1"/>
            <a:r>
              <a:rPr lang="en-AU" dirty="0" smtClean="0"/>
              <a:t>It’s just a claim – can test conformance with that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108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098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Forge</a:t>
            </a:r>
          </a:p>
          <a:p>
            <a:pPr lvl="1"/>
            <a:r>
              <a:rPr lang="en-US" dirty="0" smtClean="0"/>
              <a:t>Official profile creator</a:t>
            </a:r>
          </a:p>
          <a:p>
            <a:pPr lvl="1"/>
            <a:r>
              <a:rPr lang="en-US" dirty="0">
                <a:hlinkClick r:id="rId2"/>
              </a:rPr>
              <a:t>http://fhir.furore.com/</a:t>
            </a:r>
            <a:r>
              <a:rPr lang="en-US" dirty="0" smtClean="0">
                <a:hlinkClick r:id="rId2"/>
              </a:rPr>
              <a:t>forge</a:t>
            </a:r>
            <a:endParaRPr lang="en-US" dirty="0" smtClean="0"/>
          </a:p>
          <a:p>
            <a:pPr lvl="2"/>
            <a:r>
              <a:rPr lang="en-US" dirty="0" smtClean="0"/>
              <a:t>Go to the tutorial!</a:t>
            </a:r>
          </a:p>
          <a:p>
            <a:r>
              <a:rPr lang="en-US" dirty="0" smtClean="0"/>
              <a:t>clinFHIR</a:t>
            </a:r>
            <a:endParaRPr lang="en-US" dirty="0" smtClean="0"/>
          </a:p>
          <a:p>
            <a:pPr lvl="1"/>
            <a:r>
              <a:rPr lang="en-US" dirty="0" smtClean="0"/>
              <a:t>An educational </a:t>
            </a:r>
            <a:r>
              <a:rPr lang="en-US" dirty="0" smtClean="0"/>
              <a:t>tool</a:t>
            </a:r>
          </a:p>
          <a:p>
            <a:r>
              <a:rPr lang="en-US" dirty="0" smtClean="0"/>
              <a:t>Others will come…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49940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Genesis of FHIR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Q: So what did HL7 have to offer in this space?</a:t>
            </a:r>
          </a:p>
          <a:p>
            <a:r>
              <a:rPr lang="en-US" sz="2800" dirty="0" smtClean="0"/>
              <a:t>A: Not much</a:t>
            </a:r>
          </a:p>
          <a:p>
            <a:pPr lvl="1"/>
            <a:r>
              <a:rPr lang="en-US" sz="2400" dirty="0" smtClean="0"/>
              <a:t>V2 old, and limited by it’s own rules (though hugely successful)</a:t>
            </a:r>
          </a:p>
          <a:p>
            <a:pPr lvl="1"/>
            <a:r>
              <a:rPr lang="en-US" sz="2400" dirty="0" smtClean="0"/>
              <a:t>V3 too slow and too hard</a:t>
            </a:r>
          </a:p>
          <a:p>
            <a:pPr lvl="1"/>
            <a:r>
              <a:rPr lang="en-US" sz="2400" dirty="0" smtClean="0"/>
              <a:t>CDA has success, but both limited and too hard</a:t>
            </a:r>
          </a:p>
          <a:p>
            <a:pPr lvl="1"/>
            <a:r>
              <a:rPr lang="en-US" sz="2400" dirty="0"/>
              <a:t>Different contexts of interoperability </a:t>
            </a:r>
            <a:r>
              <a:rPr lang="en-US" sz="2400" dirty="0">
                <a:sym typeface="Wingdings" panose="05000000000000000000" pitchFamily="2" charset="2"/>
              </a:rPr>
              <a:t> different representations that aren’t compatible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Nothing suitable for light-weight integration, </a:t>
            </a:r>
            <a:r>
              <a:rPr lang="en-US" sz="2400" dirty="0" smtClean="0">
                <a:sym typeface="Wingdings" panose="05000000000000000000" pitchFamily="2" charset="2"/>
              </a:rPr>
              <a:t/>
            </a:r>
            <a:br>
              <a:rPr lang="en-US" sz="2400" dirty="0" smtClean="0">
                <a:sym typeface="Wingdings" panose="05000000000000000000" pitchFamily="2" charset="2"/>
              </a:rPr>
            </a:br>
            <a:r>
              <a:rPr lang="en-US" sz="2400" dirty="0" smtClean="0">
                <a:sym typeface="Wingdings" panose="05000000000000000000" pitchFamily="2" charset="2"/>
              </a:rPr>
              <a:t>or </a:t>
            </a:r>
            <a:r>
              <a:rPr lang="en-US" sz="2400" dirty="0">
                <a:sym typeface="Wingdings" panose="05000000000000000000" pitchFamily="2" charset="2"/>
              </a:rPr>
              <a:t>for Health 2.0</a:t>
            </a:r>
            <a:endParaRPr lang="en-US" sz="2400" dirty="0"/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74723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Conformance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There’s a resource for documenting conformance to FHIR</a:t>
            </a:r>
          </a:p>
          <a:p>
            <a:r>
              <a:rPr lang="en-US" sz="2800" dirty="0" smtClean="0"/>
              <a:t>Can be used for:</a:t>
            </a:r>
          </a:p>
          <a:p>
            <a:pPr lvl="1"/>
            <a:r>
              <a:rPr lang="en-US" sz="2400" dirty="0" smtClean="0"/>
              <a:t>Stating how a specific system instance behaves</a:t>
            </a:r>
          </a:p>
          <a:p>
            <a:pPr lvl="1"/>
            <a:r>
              <a:rPr lang="en-US" sz="2400" dirty="0" smtClean="0"/>
              <a:t>Defining how a software system is capable of behaving (including configuration options)</a:t>
            </a:r>
          </a:p>
          <a:p>
            <a:pPr lvl="1"/>
            <a:r>
              <a:rPr lang="en-US" sz="2400" dirty="0" smtClean="0"/>
              <a:t>Identifying a desired set of behavior (e.g. RFP)</a:t>
            </a:r>
          </a:p>
          <a:p>
            <a:r>
              <a:rPr lang="en-US" sz="2800" dirty="0" smtClean="0"/>
              <a:t>To declare themselves “FHIR Conformant”, a system </a:t>
            </a:r>
            <a:r>
              <a:rPr lang="en-US" sz="2800" b="1" dirty="0" smtClean="0"/>
              <a:t>must</a:t>
            </a:r>
            <a:r>
              <a:rPr lang="en-US" sz="2800" dirty="0" smtClean="0"/>
              <a:t> publish a Conformance instance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32218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111</a:t>
            </a:fld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Conformance (cont’d)</a:t>
            </a:r>
            <a:endParaRPr lang="en-CA" dirty="0"/>
          </a:p>
        </p:txBody>
      </p:sp>
      <p:pic>
        <p:nvPicPr>
          <p:cNvPr id="4" name="Picture 3" descr="Screen Shot 2015-09-20 at 6.09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79162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99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FHIR</a:t>
            </a:r>
            <a:endParaRPr lang="en-CA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3711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responsibilities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Extensions</a:t>
            </a:r>
          </a:p>
          <a:p>
            <a:pPr lvl="1"/>
            <a:r>
              <a:rPr lang="en-US" dirty="0" smtClean="0"/>
              <a:t>Especially modifier</a:t>
            </a:r>
          </a:p>
          <a:p>
            <a:r>
              <a:rPr lang="en-US" dirty="0" smtClean="0"/>
              <a:t>Broken references</a:t>
            </a:r>
          </a:p>
          <a:p>
            <a:r>
              <a:rPr lang="en-US" dirty="0" smtClean="0"/>
              <a:t>Contained resources</a:t>
            </a:r>
          </a:p>
          <a:p>
            <a:r>
              <a:rPr lang="en-US" dirty="0" smtClean="0"/>
              <a:t>Profiles don’t change wire format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18992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Where can FHIR be used?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Classic in-institution interoperability</a:t>
            </a:r>
          </a:p>
          <a:p>
            <a:r>
              <a:rPr lang="en-AU" dirty="0" smtClean="0"/>
              <a:t>Back-end e-business systems (e.g. financial)</a:t>
            </a:r>
          </a:p>
          <a:p>
            <a:r>
              <a:rPr lang="en-AU" dirty="0" smtClean="0"/>
              <a:t>Regional Health Information Organizations (RHIO)</a:t>
            </a:r>
          </a:p>
          <a:p>
            <a:r>
              <a:rPr lang="en-AU" dirty="0" smtClean="0"/>
              <a:t>National EHR systems</a:t>
            </a:r>
          </a:p>
          <a:p>
            <a:r>
              <a:rPr lang="en-AU" dirty="0" smtClean="0"/>
              <a:t>Social Web (Health)</a:t>
            </a:r>
          </a:p>
          <a:p>
            <a:r>
              <a:rPr lang="en-AU" dirty="0" smtClean="0"/>
              <a:t>Mobile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114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788022" y="4651002"/>
            <a:ext cx="3744418" cy="1077218"/>
            <a:chOff x="4788022" y="4651002"/>
            <a:chExt cx="3744418" cy="1077218"/>
          </a:xfrm>
        </p:grpSpPr>
        <p:sp>
          <p:nvSpPr>
            <p:cNvPr id="9" name="Right Arrow 8"/>
            <p:cNvSpPr/>
            <p:nvPr/>
          </p:nvSpPr>
          <p:spPr bwMode="auto">
            <a:xfrm rot="10800000">
              <a:off x="4788024" y="4653136"/>
              <a:ext cx="2016224" cy="432048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Right Arrow 9"/>
            <p:cNvSpPr/>
            <p:nvPr/>
          </p:nvSpPr>
          <p:spPr bwMode="auto">
            <a:xfrm rot="10800000">
              <a:off x="4788022" y="5237585"/>
              <a:ext cx="2016225" cy="432048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20272" y="4651002"/>
              <a:ext cx="151216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1"/>
                  </a:solidFill>
                </a:rPr>
                <a:t>Near</a:t>
              </a:r>
            </a:p>
            <a:p>
              <a:r>
                <a:rPr lang="en-US" sz="3200" dirty="0" smtClean="0">
                  <a:solidFill>
                    <a:schemeClr val="accent1"/>
                  </a:solidFill>
                </a:rPr>
                <a:t>Term</a:t>
              </a:r>
              <a:endParaRPr lang="en-CA" sz="32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4586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Architecture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sz="2400" dirty="0" smtClean="0"/>
              <a:t>Standalone FHIR Server</a:t>
            </a:r>
          </a:p>
          <a:p>
            <a:r>
              <a:rPr lang="en-AU" sz="2400" dirty="0" smtClean="0"/>
              <a:t>A FHIR Server in front of an existing application (e.g. SQL)</a:t>
            </a:r>
          </a:p>
          <a:p>
            <a:pPr lvl="1"/>
            <a:r>
              <a:rPr lang="en-AU" sz="2000" dirty="0" smtClean="0"/>
              <a:t>FHIR as front end to an XDS server (“MHD”)</a:t>
            </a:r>
          </a:p>
          <a:p>
            <a:r>
              <a:rPr lang="en-AU" sz="2400" dirty="0" smtClean="0"/>
              <a:t>An interface engine that ‘speaks’ FHIR</a:t>
            </a:r>
          </a:p>
          <a:p>
            <a:r>
              <a:rPr lang="en-AU" sz="2400" dirty="0" smtClean="0"/>
              <a:t>A tablet/mobile phone application</a:t>
            </a:r>
          </a:p>
          <a:p>
            <a:r>
              <a:rPr lang="en-AU" sz="2400" dirty="0" smtClean="0"/>
              <a:t>Web portal uses FHIR to access other systems</a:t>
            </a:r>
          </a:p>
          <a:p>
            <a:r>
              <a:rPr lang="en-AU" sz="2400" dirty="0" smtClean="0"/>
              <a:t>A healthcare application that access information from multiple systems as well as it’s own server</a:t>
            </a:r>
          </a:p>
          <a:p>
            <a:r>
              <a:rPr lang="en-AU" sz="2400" dirty="0" smtClean="0"/>
              <a:t>Smart-On-FHIR – an EHR plug-in framework</a:t>
            </a:r>
            <a:endParaRPr lang="en-AU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7BA541E5-6822-8543-9807-26155EA309BB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395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Implementation Assistance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smtClean="0"/>
              <a:t>Reference Implementations – object models, parsers, serializers, clients, validators, utilities</a:t>
            </a:r>
          </a:p>
          <a:p>
            <a:r>
              <a:rPr lang="en-AU" smtClean="0"/>
              <a:t>Schema, Schematron, Validation Pack</a:t>
            </a:r>
          </a:p>
          <a:p>
            <a:r>
              <a:rPr lang="en-AU" smtClean="0"/>
              <a:t>1000’s of examples </a:t>
            </a:r>
          </a:p>
          <a:p>
            <a:r>
              <a:rPr lang="en-AU" smtClean="0"/>
              <a:t>Live Servers to test against </a:t>
            </a:r>
          </a:p>
          <a:p>
            <a:pPr lvl="1"/>
            <a:r>
              <a:rPr lang="en-AU" smtClean="0">
                <a:hlinkClick r:id="rId2"/>
              </a:rPr>
              <a:t>http://wiki.hl7.org/index.php?title=Publicly_Available_FHIR_Servers_for_testing</a:t>
            </a:r>
            <a:endParaRPr lang="en-AU" smtClean="0"/>
          </a:p>
          <a:p>
            <a:r>
              <a:rPr lang="en-AU" smtClean="0"/>
              <a:t>Connectathons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7BA541E5-6822-8543-9807-26155EA309BB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955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Test Servers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 smtClean="0"/>
              <a:t>Use the servers to explore how it works</a:t>
            </a:r>
          </a:p>
          <a:p>
            <a:r>
              <a:rPr lang="en-AU" dirty="0" smtClean="0"/>
              <a:t>Write clients that use the test data</a:t>
            </a:r>
          </a:p>
          <a:p>
            <a:r>
              <a:rPr lang="en-AU" dirty="0" smtClean="0"/>
              <a:t>Test that you got your own system right</a:t>
            </a:r>
          </a:p>
          <a:p>
            <a:r>
              <a:rPr lang="en-AU" dirty="0" smtClean="0"/>
              <a:t>Most developers:</a:t>
            </a:r>
          </a:p>
          <a:p>
            <a:pPr lvl="1"/>
            <a:r>
              <a:rPr lang="en-AU" dirty="0"/>
              <a:t>U</a:t>
            </a:r>
            <a:r>
              <a:rPr lang="en-AU" dirty="0" smtClean="0"/>
              <a:t>se the servers to learn</a:t>
            </a:r>
          </a:p>
          <a:p>
            <a:pPr lvl="1"/>
            <a:r>
              <a:rPr lang="en-AU" dirty="0"/>
              <a:t>C</a:t>
            </a:r>
            <a:r>
              <a:rPr lang="en-AU" dirty="0" smtClean="0"/>
              <a:t>onsult the documentation occasionally</a:t>
            </a:r>
          </a:p>
          <a:p>
            <a:pPr lvl="1"/>
            <a:r>
              <a:rPr lang="en-AU" dirty="0" smtClean="0"/>
              <a:t>We do recommend to read the specification</a:t>
            </a:r>
          </a:p>
          <a:p>
            <a:pPr lvl="2"/>
            <a:r>
              <a:rPr lang="en-AU" dirty="0" smtClean="0"/>
              <a:t>(RTFS)</a:t>
            </a:r>
          </a:p>
          <a:p>
            <a:pPr lvl="1"/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7BA541E5-6822-8543-9807-26155EA309BB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567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Connectathons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sz="2800" dirty="0" smtClean="0"/>
              <a:t>Open invitation to any interested party to come and write software that exchanges FHIR resources</a:t>
            </a:r>
          </a:p>
          <a:p>
            <a:r>
              <a:rPr lang="en-AU" sz="2800" dirty="0" smtClean="0"/>
              <a:t>Always hold one before HL7 meetings (last week) + Others by invitation</a:t>
            </a:r>
          </a:p>
          <a:p>
            <a:r>
              <a:rPr lang="en-AU" sz="2800" dirty="0" smtClean="0"/>
              <a:t>Mix of skills</a:t>
            </a:r>
          </a:p>
          <a:p>
            <a:pPr lvl="1"/>
            <a:r>
              <a:rPr lang="en-AU" sz="2400" dirty="0" smtClean="0"/>
              <a:t>Newbies (“where is the spec?”)</a:t>
            </a:r>
          </a:p>
          <a:p>
            <a:pPr lvl="1"/>
            <a:r>
              <a:rPr lang="en-AU" sz="2400" dirty="0" smtClean="0"/>
              <a:t>Old hands who’ve been to every connectathon</a:t>
            </a:r>
          </a:p>
          <a:p>
            <a:pPr lvl="1"/>
            <a:r>
              <a:rPr lang="en-AU" sz="2400" dirty="0" smtClean="0"/>
              <a:t>Experiment with new features</a:t>
            </a:r>
          </a:p>
          <a:p>
            <a:r>
              <a:rPr lang="en-AU" sz="2800" dirty="0" smtClean="0"/>
              <a:t>We have a virtual connectathon all the time…</a:t>
            </a:r>
            <a:endParaRPr lang="en-AU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7BA541E5-6822-8543-9807-26155EA309BB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921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Implementation Assistance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sz="2800" dirty="0" smtClean="0"/>
              <a:t>Skype – implementers channel – 300 participants</a:t>
            </a:r>
          </a:p>
          <a:p>
            <a:r>
              <a:rPr lang="en-AU" sz="2800" dirty="0" smtClean="0"/>
              <a:t>Stack </a:t>
            </a:r>
            <a:r>
              <a:rPr lang="en-AU" sz="2800" dirty="0" smtClean="0"/>
              <a:t>Overflow – ask implementation questions</a:t>
            </a:r>
          </a:p>
          <a:p>
            <a:pPr lvl="1"/>
            <a:r>
              <a:rPr lang="en-AU" sz="2400" dirty="0" smtClean="0"/>
              <a:t>Link from front page</a:t>
            </a:r>
          </a:p>
          <a:p>
            <a:pPr lvl="1"/>
            <a:r>
              <a:rPr lang="en-AU" sz="2400" dirty="0" smtClean="0"/>
              <a:t>Search for answers first</a:t>
            </a:r>
          </a:p>
          <a:p>
            <a:pPr lvl="1"/>
            <a:r>
              <a:rPr lang="en-AU" sz="2400" dirty="0" smtClean="0"/>
              <a:t>Don’t ask for changes to the spec (get deleted!)</a:t>
            </a:r>
          </a:p>
          <a:p>
            <a:r>
              <a:rPr lang="en-AU" sz="2800" dirty="0" smtClean="0"/>
              <a:t>gForge Tracker – ask for changes to the spec </a:t>
            </a:r>
          </a:p>
          <a:p>
            <a:pPr lvl="1"/>
            <a:r>
              <a:rPr lang="en-AU" sz="2400" dirty="0" smtClean="0"/>
              <a:t>Link from bottom of every page</a:t>
            </a:r>
          </a:p>
          <a:p>
            <a:pPr lvl="1"/>
            <a:r>
              <a:rPr lang="en-AU" sz="2400" dirty="0" smtClean="0"/>
              <a:t>But have discussion somewhere first</a:t>
            </a:r>
          </a:p>
          <a:p>
            <a:r>
              <a:rPr lang="en-AU" sz="2800" dirty="0" err="1" smtClean="0"/>
              <a:t>Disqus</a:t>
            </a:r>
            <a:r>
              <a:rPr lang="en-AU" sz="2800" dirty="0" smtClean="0"/>
              <a:t> – on every page of the specification</a:t>
            </a:r>
          </a:p>
          <a:p>
            <a:r>
              <a:rPr lang="en-AU" sz="2800" dirty="0" smtClean="0"/>
              <a:t>FHIR </a:t>
            </a:r>
            <a:r>
              <a:rPr lang="en-AU" sz="2800" dirty="0" smtClean="0"/>
              <a:t>Email list, Connectathons, Tutorials</a:t>
            </a:r>
            <a:endParaRPr lang="en-AU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7BA541E5-6822-8543-9807-26155EA309BB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468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Genesis of FHIR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HL7 undertook a “Fresh look”</a:t>
            </a:r>
          </a:p>
          <a:p>
            <a:pPr lvl="1"/>
            <a:r>
              <a:rPr lang="en-AU" dirty="0" smtClean="0"/>
              <a:t>What would healthcare exchange look like if we started from scratch using modern approaches?</a:t>
            </a:r>
          </a:p>
          <a:p>
            <a:r>
              <a:rPr lang="en-AU" dirty="0" smtClean="0"/>
              <a:t>Web search for success markers led to RESTful based APIs</a:t>
            </a:r>
          </a:p>
          <a:p>
            <a:pPr lvl="1"/>
            <a:r>
              <a:rPr lang="en-AU" dirty="0" smtClean="0"/>
              <a:t>Exemplar: Highrise (</a:t>
            </a:r>
            <a:r>
              <a:rPr lang="en-AU" dirty="0" smtClean="0">
                <a:hlinkClick r:id="rId2"/>
              </a:rPr>
              <a:t>https://github.com/37signals/highrise-api</a:t>
            </a:r>
            <a:r>
              <a:rPr lang="en-AU" dirty="0" smtClean="0"/>
              <a:t>)</a:t>
            </a:r>
          </a:p>
          <a:p>
            <a:r>
              <a:rPr lang="en-AU" dirty="0" smtClean="0"/>
              <a:t>Drafted a healthcare exchange API based on this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86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Migration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No expectation that people will migrate existing interfaces any time soon.</a:t>
            </a:r>
          </a:p>
          <a:p>
            <a:r>
              <a:rPr lang="en-US" smtClean="0"/>
              <a:t>Initial adopters will be green-field, new technology</a:t>
            </a:r>
          </a:p>
          <a:p>
            <a:r>
              <a:rPr lang="en-US" smtClean="0"/>
              <a:t>FHIR may see use behind the scenes in v2 systems before it sees use over the wire</a:t>
            </a:r>
          </a:p>
          <a:p>
            <a:r>
              <a:rPr lang="en-US" smtClean="0"/>
              <a:t>Forthcoming policy initiatives may necessitate revisiting existing interfaces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790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– v2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Already have at least one integration engine that supports translation between v2 and FHIR</a:t>
            </a:r>
          </a:p>
          <a:p>
            <a:r>
              <a:rPr lang="en-US" dirty="0" smtClean="0"/>
              <a:t>Resources map to segments reasonably well</a:t>
            </a:r>
          </a:p>
          <a:p>
            <a:r>
              <a:rPr lang="en-US" dirty="0" smtClean="0"/>
              <a:t>As always, the challenge with v2 mapping is the variability of v2 interfaces</a:t>
            </a:r>
          </a:p>
          <a:p>
            <a:pPr lvl="1"/>
            <a:r>
              <a:rPr lang="en-US" dirty="0" smtClean="0"/>
              <a:t>“Common” mappings can be created, but they won’t be one size fits all</a:t>
            </a:r>
          </a:p>
          <a:p>
            <a:r>
              <a:rPr lang="en-US" dirty="0" smtClean="0"/>
              <a:t>Increasing focus</a:t>
            </a:r>
            <a:endParaRPr lang="en-US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2145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– CDA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Made more complex by human-readable nature</a:t>
            </a:r>
          </a:p>
          <a:p>
            <a:pPr lvl="1"/>
            <a:r>
              <a:rPr lang="en-US" dirty="0" smtClean="0"/>
              <a:t>Need to ensure text &lt;-&gt; entry linkages are retained</a:t>
            </a:r>
          </a:p>
          <a:p>
            <a:pPr lvl="0"/>
            <a:r>
              <a:rPr lang="en-US" dirty="0" smtClean="0"/>
              <a:t>Will best be handled</a:t>
            </a:r>
            <a:r>
              <a:rPr lang="en-US" baseline="0" dirty="0" smtClean="0"/>
              <a:t> on a template by template basis</a:t>
            </a:r>
          </a:p>
          <a:p>
            <a:pPr lvl="1"/>
            <a:r>
              <a:rPr lang="en-US" dirty="0" smtClean="0"/>
              <a:t>Start with well defined ones like C-CDA</a:t>
            </a:r>
          </a:p>
          <a:p>
            <a:r>
              <a:rPr lang="en-US" dirty="0" smtClean="0"/>
              <a:t>Focus of DSTU-2</a:t>
            </a:r>
          </a:p>
          <a:p>
            <a:r>
              <a:rPr lang="en-US" dirty="0" smtClean="0"/>
              <a:t>Argonaut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5084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123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0745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plans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z="2800" dirty="0" smtClean="0"/>
              <a:t>Currently DSTU-2</a:t>
            </a:r>
            <a:endParaRPr lang="en-AU" sz="2400" baseline="0" dirty="0" smtClean="0"/>
          </a:p>
          <a:p>
            <a:pPr lvl="0"/>
            <a:r>
              <a:rPr lang="en-AU" sz="2800" dirty="0" smtClean="0"/>
              <a:t>Additional resources will continue to be introduced in future DSTU cycles as implementers identify needs</a:t>
            </a:r>
          </a:p>
          <a:p>
            <a:pPr lvl="0"/>
            <a:r>
              <a:rPr lang="en-AU" sz="2800" dirty="0" smtClean="0"/>
              <a:t>Continue to seek testing &amp; real world implementation experience</a:t>
            </a:r>
          </a:p>
          <a:p>
            <a:pPr lvl="0"/>
            <a:r>
              <a:rPr lang="en-AU" sz="2400" dirty="0"/>
              <a:t>Normative is around 2.5 years out</a:t>
            </a:r>
          </a:p>
          <a:p>
            <a:pPr lvl="1"/>
            <a:r>
              <a:rPr lang="en-AU" sz="2000" dirty="0"/>
              <a:t>We want *lots* of implementation experience before committing to backward compatibility</a:t>
            </a:r>
          </a:p>
          <a:p>
            <a:pPr lvl="0"/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124</a:t>
            </a:fld>
            <a:endParaRPr lang="en-CA" dirty="0"/>
          </a:p>
        </p:txBody>
      </p:sp>
      <p:pic>
        <p:nvPicPr>
          <p:cNvPr id="17410" name="Picture 2" descr="C:\Users\office\AppData\Local\Microsoft\Windows\Temporary Internet Files\Content.IE5\5WDXES51\MC90007873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861048"/>
            <a:ext cx="1241909" cy="177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737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Next Steps for </a:t>
            </a:r>
            <a:r>
              <a:rPr lang="en-AU" b="1" dirty="0" smtClean="0"/>
              <a:t>you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1800" dirty="0" smtClean="0"/>
              <a:t>Attend the other FHIR tutorials</a:t>
            </a:r>
          </a:p>
          <a:p>
            <a:pPr lvl="1"/>
            <a:r>
              <a:rPr lang="en-AU" sz="1600" dirty="0" smtClean="0"/>
              <a:t>Architects, Developers, Profiles</a:t>
            </a:r>
          </a:p>
          <a:p>
            <a:r>
              <a:rPr lang="en-AU" sz="1800" dirty="0" smtClean="0"/>
              <a:t>Read the spec: </a:t>
            </a:r>
            <a:r>
              <a:rPr lang="en-AU" sz="1800" dirty="0" smtClean="0">
                <a:hlinkClick r:id="rId2"/>
              </a:rPr>
              <a:t>http://hl7.org/fhir</a:t>
            </a:r>
            <a:endParaRPr lang="en-AU" sz="1800" dirty="0" smtClean="0"/>
          </a:p>
          <a:p>
            <a:r>
              <a:rPr lang="en-AU" sz="1800" dirty="0" smtClean="0"/>
              <a:t>Comment on the spec </a:t>
            </a:r>
            <a:r>
              <a:rPr lang="en-AU" sz="1400" dirty="0" smtClean="0"/>
              <a:t>(link on each page)</a:t>
            </a:r>
          </a:p>
          <a:p>
            <a:r>
              <a:rPr lang="en-AU" sz="1800" dirty="0" smtClean="0"/>
              <a:t>Follow #FHIR on Twitter</a:t>
            </a:r>
          </a:p>
          <a:p>
            <a:r>
              <a:rPr lang="en-AU" sz="1800" dirty="0" smtClean="0"/>
              <a:t>Developer </a:t>
            </a:r>
            <a:r>
              <a:rPr lang="en-AU" sz="1800" dirty="0" err="1" smtClean="0"/>
              <a:t>devdays</a:t>
            </a:r>
            <a:endParaRPr lang="en-AU" sz="1800" dirty="0" smtClean="0"/>
          </a:p>
          <a:p>
            <a:pPr lvl="1"/>
            <a:r>
              <a:rPr lang="en-AU" sz="1800" dirty="0">
                <a:ea typeface="+mn-ea"/>
                <a:cs typeface="+mn-cs"/>
              </a:rPr>
              <a:t>http://</a:t>
            </a:r>
            <a:r>
              <a:rPr lang="en-AU" sz="1800" dirty="0" err="1">
                <a:ea typeface="+mn-ea"/>
                <a:cs typeface="+mn-cs"/>
              </a:rPr>
              <a:t>fhir.furore.com</a:t>
            </a:r>
            <a:r>
              <a:rPr lang="en-AU" sz="1800" dirty="0">
                <a:ea typeface="+mn-ea"/>
                <a:cs typeface="+mn-cs"/>
              </a:rPr>
              <a:t>/Events/DevDays2015</a:t>
            </a:r>
          </a:p>
          <a:p>
            <a:r>
              <a:rPr lang="en-AU" sz="1800" dirty="0" smtClean="0"/>
              <a:t>Shape the specification:</a:t>
            </a:r>
          </a:p>
          <a:p>
            <a:pPr lvl="1"/>
            <a:r>
              <a:rPr lang="en-AU" sz="1600" dirty="0" smtClean="0"/>
              <a:t>Join the FHIR track at this WGM</a:t>
            </a:r>
          </a:p>
          <a:p>
            <a:pPr lvl="1"/>
            <a:r>
              <a:rPr lang="en-AU" sz="1600" dirty="0" smtClean="0"/>
              <a:t>Join the FHIR email list </a:t>
            </a:r>
            <a:br>
              <a:rPr lang="en-AU" sz="1600" dirty="0" smtClean="0"/>
            </a:br>
            <a:r>
              <a:rPr lang="en-AU" sz="1600" dirty="0" smtClean="0">
                <a:hlinkClick r:id="rId3"/>
              </a:rPr>
              <a:t>http://wiki.hl7.org/index.php?title=FHIR_email_list_subscription_instructions</a:t>
            </a:r>
            <a:endParaRPr lang="en-AU" sz="1600" dirty="0" smtClean="0"/>
          </a:p>
          <a:p>
            <a:pPr lvl="1"/>
            <a:r>
              <a:rPr lang="en-AU" sz="1600" dirty="0" smtClean="0"/>
              <a:t>Try implementing it</a:t>
            </a:r>
          </a:p>
          <a:p>
            <a:pPr lvl="1"/>
            <a:r>
              <a:rPr lang="en-AU" sz="1600" dirty="0" smtClean="0"/>
              <a:t>Make Ballot comments</a:t>
            </a:r>
          </a:p>
          <a:p>
            <a:pPr lvl="1"/>
            <a:r>
              <a:rPr lang="en-AU" sz="1600" dirty="0" smtClean="0"/>
              <a:t>Come to a Connectathon!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125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  <p:pic>
        <p:nvPicPr>
          <p:cNvPr id="18434" name="Picture 2" descr="C:\Users\office\AppData\Local\Microsoft\Windows\Temporary Internet Files\Content.IE5\272C75AG\MP900422961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348880"/>
            <a:ext cx="276313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421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CA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0650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FHIR provide?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Resources (building blocks)</a:t>
            </a:r>
          </a:p>
          <a:p>
            <a:r>
              <a:rPr lang="en-US" dirty="0" smtClean="0"/>
              <a:t>Profiling / Extensions</a:t>
            </a:r>
          </a:p>
          <a:p>
            <a:r>
              <a:rPr lang="en-US" dirty="0" smtClean="0"/>
              <a:t>Methodology</a:t>
            </a:r>
          </a:p>
          <a:p>
            <a:pPr lvl="1"/>
            <a:r>
              <a:rPr lang="en-US" dirty="0" smtClean="0"/>
              <a:t>Versioning, Bundles, Profiles, Conformance</a:t>
            </a:r>
          </a:p>
          <a:p>
            <a:r>
              <a:rPr lang="en-US" dirty="0" smtClean="0"/>
              <a:t>Simple Syntax </a:t>
            </a:r>
            <a:r>
              <a:rPr lang="en-US" dirty="0" smtClean="0"/>
              <a:t>(XML, JSON)</a:t>
            </a:r>
          </a:p>
          <a:p>
            <a:r>
              <a:rPr lang="en-US" dirty="0" smtClean="0"/>
              <a:t>Human readability</a:t>
            </a:r>
          </a:p>
          <a:p>
            <a:r>
              <a:rPr lang="en-US" dirty="0" smtClean="0"/>
              <a:t>Support for multiple Paradigms</a:t>
            </a:r>
          </a:p>
          <a:p>
            <a:pPr lvl="1"/>
            <a:r>
              <a:rPr lang="en-US" dirty="0" smtClean="0"/>
              <a:t>REST, Messaging, Documents,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5467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Business Case for FHIR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8"/>
            <a:ext cx="8229600" cy="5040558"/>
          </a:xfrm>
        </p:spPr>
        <p:txBody>
          <a:bodyPr>
            <a:noAutofit/>
          </a:bodyPr>
          <a:lstStyle/>
          <a:p>
            <a:r>
              <a:rPr lang="en-US" sz="1400" dirty="0" smtClean="0"/>
              <a:t>Predefined Resources &amp; API</a:t>
            </a:r>
          </a:p>
          <a:p>
            <a:pPr lvl="1"/>
            <a:r>
              <a:rPr lang="en-US" sz="1200" dirty="0" smtClean="0"/>
              <a:t>Analysis already done, and can be safely extended</a:t>
            </a:r>
          </a:p>
          <a:p>
            <a:r>
              <a:rPr lang="en-US" sz="1400" dirty="0" smtClean="0"/>
              <a:t>All paradigms, All Architectures, All Clients</a:t>
            </a:r>
          </a:p>
          <a:p>
            <a:pPr lvl="1"/>
            <a:r>
              <a:rPr lang="en-US" sz="1200" dirty="0" smtClean="0"/>
              <a:t>Thick client, browser, mobile, devices</a:t>
            </a:r>
          </a:p>
          <a:p>
            <a:r>
              <a:rPr lang="en-US" sz="1400" dirty="0" smtClean="0"/>
              <a:t>Implementer friendly</a:t>
            </a:r>
          </a:p>
          <a:p>
            <a:pPr lvl="1"/>
            <a:r>
              <a:rPr lang="en-US" sz="1200" dirty="0"/>
              <a:t>Simple to understand and access with </a:t>
            </a:r>
            <a:r>
              <a:rPr lang="en-US" sz="1200" dirty="0" smtClean="0"/>
              <a:t>examples</a:t>
            </a:r>
          </a:p>
          <a:p>
            <a:pPr lvl="1"/>
            <a:r>
              <a:rPr lang="en-US" sz="1200" dirty="0" smtClean="0"/>
              <a:t>Familiar tooling &amp; familiar technologies – XML/JSON, HTTP, SSL, </a:t>
            </a:r>
            <a:r>
              <a:rPr lang="en-US" sz="1200" dirty="0" err="1" smtClean="0"/>
              <a:t>OAuth</a:t>
            </a:r>
            <a:endParaRPr lang="en-US" sz="1200" dirty="0" smtClean="0"/>
          </a:p>
          <a:p>
            <a:pPr lvl="1"/>
            <a:r>
              <a:rPr lang="en-US" sz="1200" dirty="0" smtClean="0"/>
              <a:t>Libraries available – HAPI, </a:t>
            </a:r>
            <a:r>
              <a:rPr lang="en-US" sz="1200" dirty="0" err="1" smtClean="0"/>
              <a:t>Furore</a:t>
            </a:r>
            <a:r>
              <a:rPr lang="en-US" sz="1200" dirty="0" smtClean="0"/>
              <a:t>, reference implementation</a:t>
            </a:r>
          </a:p>
          <a:p>
            <a:r>
              <a:rPr lang="en-US" sz="1400" dirty="0" smtClean="0"/>
              <a:t>Mobile friendly</a:t>
            </a:r>
          </a:p>
          <a:p>
            <a:pPr lvl="1"/>
            <a:r>
              <a:rPr lang="en-US" sz="1200" dirty="0" smtClean="0"/>
              <a:t>Concise, REST API &amp; JSON</a:t>
            </a:r>
          </a:p>
          <a:p>
            <a:r>
              <a:rPr lang="en-US" sz="1400" dirty="0" smtClean="0"/>
              <a:t>Don’t </a:t>
            </a:r>
            <a:r>
              <a:rPr lang="en-US" sz="1400" dirty="0"/>
              <a:t>need to understand HealthCare domain to implement</a:t>
            </a:r>
          </a:p>
          <a:p>
            <a:pPr lvl="1"/>
            <a:r>
              <a:rPr lang="en-US" sz="1200" dirty="0"/>
              <a:t>Developers or Analysts</a:t>
            </a:r>
          </a:p>
          <a:p>
            <a:r>
              <a:rPr lang="en-US" sz="1400" dirty="0"/>
              <a:t>Already in use Internationally</a:t>
            </a:r>
          </a:p>
          <a:p>
            <a:pPr lvl="1"/>
            <a:r>
              <a:rPr lang="en-US" sz="1400" dirty="0"/>
              <a:t>70 Organizations, 20 Countries, all Continents (except Antarctica)</a:t>
            </a:r>
          </a:p>
          <a:p>
            <a:pPr lvl="1"/>
            <a:r>
              <a:rPr lang="en-US" sz="1400" dirty="0" smtClean="0"/>
              <a:t>Involvement from </a:t>
            </a:r>
            <a:r>
              <a:rPr lang="en-US" sz="1400" dirty="0"/>
              <a:t>Providers, Vendors, Payers, </a:t>
            </a:r>
            <a:r>
              <a:rPr lang="en-US" sz="1400" dirty="0" smtClean="0"/>
              <a:t>Governments</a:t>
            </a:r>
          </a:p>
          <a:p>
            <a:r>
              <a:rPr lang="en-US" sz="1400" dirty="0" smtClean="0"/>
              <a:t>Large </a:t>
            </a:r>
            <a:r>
              <a:rPr lang="en-US" sz="1400" dirty="0"/>
              <a:t>community for support</a:t>
            </a:r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6021288"/>
            <a:ext cx="662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</a:rPr>
              <a:t>Results in faster, cheaper deployments that are more re-usable</a:t>
            </a:r>
            <a:r>
              <a:rPr lang="en-US" dirty="0" smtClean="0"/>
              <a:t>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25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Manifesto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Focus on </a:t>
            </a:r>
            <a:r>
              <a:rPr lang="en-US" b="1" dirty="0" smtClean="0"/>
              <a:t>Implementers</a:t>
            </a:r>
          </a:p>
          <a:p>
            <a:pPr lvl="0"/>
            <a:r>
              <a:rPr lang="en-US" dirty="0" smtClean="0"/>
              <a:t>Target support for </a:t>
            </a:r>
            <a:r>
              <a:rPr lang="en-US" b="1" dirty="0" smtClean="0"/>
              <a:t>common</a:t>
            </a:r>
            <a:r>
              <a:rPr lang="en-US" dirty="0" smtClean="0"/>
              <a:t> </a:t>
            </a:r>
            <a:r>
              <a:rPr lang="en-US" b="1" dirty="0" smtClean="0"/>
              <a:t>scenarios</a:t>
            </a:r>
          </a:p>
          <a:p>
            <a:r>
              <a:rPr lang="en-US" dirty="0" smtClean="0"/>
              <a:t>Leverage cross-industry </a:t>
            </a:r>
            <a:r>
              <a:rPr lang="en-US" b="1" dirty="0" smtClean="0"/>
              <a:t>web technologies</a:t>
            </a:r>
          </a:p>
          <a:p>
            <a:r>
              <a:rPr lang="en-US" dirty="0" smtClean="0"/>
              <a:t>Require </a:t>
            </a:r>
            <a:r>
              <a:rPr lang="en-US" b="1" dirty="0" smtClean="0"/>
              <a:t>human readability</a:t>
            </a:r>
            <a:r>
              <a:rPr lang="en-US" dirty="0" smtClean="0"/>
              <a:t> as base level of interoperability</a:t>
            </a:r>
          </a:p>
          <a:p>
            <a:r>
              <a:rPr lang="en-US" dirty="0" smtClean="0"/>
              <a:t>Make content </a:t>
            </a:r>
            <a:r>
              <a:rPr lang="en-US" b="1" dirty="0" smtClean="0"/>
              <a:t>freely available</a:t>
            </a:r>
          </a:p>
          <a:p>
            <a:r>
              <a:rPr lang="en-US" b="0" dirty="0" smtClean="0"/>
              <a:t>Support multiple </a:t>
            </a:r>
            <a:r>
              <a:rPr lang="en-US" b="1" dirty="0" smtClean="0"/>
              <a:t>paradigms </a:t>
            </a:r>
            <a:r>
              <a:rPr lang="en-US" b="0" dirty="0" smtClean="0"/>
              <a:t>&amp; architectures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lang="en-US" sz="3100" b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 best practice </a:t>
            </a:r>
            <a:r>
              <a:rPr lang="en-US" sz="3100" b="1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governance</a:t>
            </a:r>
            <a:endParaRPr lang="en-CA" sz="31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61918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Timeline: Where does FHIR fit?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27584" y="4797152"/>
            <a:ext cx="7272808" cy="0"/>
          </a:xfrm>
          <a:prstGeom prst="line">
            <a:avLst/>
          </a:prstGeom>
          <a:ln w="34925"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1560" y="5013176"/>
            <a:ext cx="755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636360"/>
                </a:solidFill>
              </a:rPr>
              <a:t>1</a:t>
            </a:r>
            <a:r>
              <a:rPr lang="en-US" sz="2000" dirty="0" smtClean="0">
                <a:solidFill>
                  <a:srgbClr val="636360"/>
                </a:solidFill>
              </a:rPr>
              <a:t>980</a:t>
            </a:r>
            <a:endParaRPr lang="en-US" dirty="0">
              <a:solidFill>
                <a:srgbClr val="6363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95936" y="5013176"/>
            <a:ext cx="755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636360"/>
                </a:solidFill>
              </a:rPr>
              <a:t>2000</a:t>
            </a:r>
            <a:endParaRPr lang="en-US" dirty="0">
              <a:solidFill>
                <a:srgbClr val="6363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2589" y="5013176"/>
            <a:ext cx="755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636360"/>
                </a:solidFill>
              </a:rPr>
              <a:t>1990</a:t>
            </a:r>
            <a:endParaRPr lang="en-US" dirty="0">
              <a:solidFill>
                <a:srgbClr val="6363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72949" y="4973106"/>
            <a:ext cx="755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636360"/>
                </a:solidFill>
              </a:rPr>
              <a:t>2010</a:t>
            </a:r>
            <a:endParaRPr lang="en-US" dirty="0">
              <a:solidFill>
                <a:srgbClr val="6363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24328" y="4973106"/>
            <a:ext cx="755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636360"/>
                </a:solidFill>
              </a:rPr>
              <a:t>2020</a:t>
            </a:r>
            <a:endParaRPr lang="en-US" dirty="0">
              <a:solidFill>
                <a:srgbClr val="63636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835696" y="3356992"/>
            <a:ext cx="0" cy="1440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35696" y="3356992"/>
            <a:ext cx="5760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300192" y="3356992"/>
            <a:ext cx="0" cy="1440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300192" y="3356992"/>
            <a:ext cx="5760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004048" y="3356992"/>
            <a:ext cx="0" cy="1440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004048" y="3356992"/>
            <a:ext cx="5760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164288" y="3356992"/>
            <a:ext cx="0" cy="1440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64288" y="3356992"/>
            <a:ext cx="5760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35696" y="2060848"/>
            <a:ext cx="59688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636360"/>
                </a:solidFill>
              </a:rPr>
              <a:t>V2</a:t>
            </a:r>
          </a:p>
          <a:p>
            <a:r>
              <a:rPr lang="en-US" sz="1400" dirty="0" smtClean="0">
                <a:solidFill>
                  <a:srgbClr val="636360"/>
                </a:solidFill>
              </a:rPr>
              <a:t>1987</a:t>
            </a:r>
            <a:endParaRPr lang="en-US" sz="1600" dirty="0">
              <a:solidFill>
                <a:srgbClr val="63636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00192" y="2042845"/>
            <a:ext cx="8402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636360"/>
                </a:solidFill>
              </a:rPr>
              <a:t>Fresh</a:t>
            </a:r>
          </a:p>
          <a:p>
            <a:r>
              <a:rPr lang="en-US" sz="2000" dirty="0" smtClean="0">
                <a:solidFill>
                  <a:srgbClr val="636360"/>
                </a:solidFill>
              </a:rPr>
              <a:t>Look</a:t>
            </a:r>
          </a:p>
          <a:p>
            <a:r>
              <a:rPr lang="en-US" sz="1400" dirty="0" smtClean="0">
                <a:solidFill>
                  <a:srgbClr val="636360"/>
                </a:solidFill>
              </a:rPr>
              <a:t>2011</a:t>
            </a:r>
            <a:endParaRPr lang="en-US" sz="1600" dirty="0">
              <a:solidFill>
                <a:srgbClr val="63636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2042845"/>
            <a:ext cx="7489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636360"/>
                </a:solidFill>
              </a:rPr>
              <a:t>V3</a:t>
            </a:r>
          </a:p>
          <a:p>
            <a:r>
              <a:rPr lang="en-US" sz="2000" dirty="0" smtClean="0">
                <a:solidFill>
                  <a:srgbClr val="636360"/>
                </a:solidFill>
              </a:rPr>
              <a:t>CDA</a:t>
            </a:r>
          </a:p>
          <a:p>
            <a:r>
              <a:rPr lang="en-US" sz="1400" dirty="0" smtClean="0">
                <a:solidFill>
                  <a:srgbClr val="636360"/>
                </a:solidFill>
              </a:rPr>
              <a:t>2005</a:t>
            </a:r>
            <a:endParaRPr lang="en-US" sz="1600" dirty="0">
              <a:solidFill>
                <a:srgbClr val="63636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20272" y="2042845"/>
            <a:ext cx="8828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636360"/>
                </a:solidFill>
              </a:rPr>
              <a:t>FHIR</a:t>
            </a:r>
          </a:p>
          <a:p>
            <a:r>
              <a:rPr lang="en-US" sz="2000" dirty="0" smtClean="0">
                <a:solidFill>
                  <a:srgbClr val="636360"/>
                </a:solidFill>
              </a:rPr>
              <a:t>DSTU</a:t>
            </a:r>
          </a:p>
          <a:p>
            <a:r>
              <a:rPr lang="en-US" sz="1400" dirty="0" smtClean="0">
                <a:solidFill>
                  <a:srgbClr val="636360"/>
                </a:solidFill>
              </a:rPr>
              <a:t>2014</a:t>
            </a:r>
            <a:endParaRPr lang="en-US" sz="1400" dirty="0">
              <a:solidFill>
                <a:srgbClr val="636360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491880" y="3356992"/>
            <a:ext cx="0" cy="1440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491880" y="3356992"/>
            <a:ext cx="5760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19872" y="2060848"/>
            <a:ext cx="111127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636360"/>
                </a:solidFill>
              </a:rPr>
              <a:t>Start V3</a:t>
            </a:r>
          </a:p>
          <a:p>
            <a:r>
              <a:rPr lang="en-US" sz="1400" dirty="0" smtClean="0">
                <a:solidFill>
                  <a:srgbClr val="636360"/>
                </a:solidFill>
              </a:rPr>
              <a:t>1995</a:t>
            </a:r>
            <a:endParaRPr lang="en-US" sz="1600" dirty="0">
              <a:solidFill>
                <a:srgbClr val="63636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491880" y="3861048"/>
            <a:ext cx="1512168" cy="576064"/>
          </a:xfrm>
          <a:prstGeom prst="rect">
            <a:avLst/>
          </a:prstGeom>
          <a:solidFill>
            <a:srgbClr val="E7E75D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rgbClr val="636360"/>
                </a:solidFill>
              </a:rPr>
              <a:t>10 years</a:t>
            </a:r>
            <a:endParaRPr lang="en-US" sz="1800" dirty="0">
              <a:solidFill>
                <a:srgbClr val="63636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300192" y="3861048"/>
            <a:ext cx="864096" cy="576064"/>
          </a:xfrm>
          <a:prstGeom prst="rect">
            <a:avLst/>
          </a:prstGeom>
          <a:solidFill>
            <a:srgbClr val="E7E75D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rgbClr val="636360"/>
                </a:solidFill>
              </a:rPr>
              <a:t>3</a:t>
            </a:r>
          </a:p>
          <a:p>
            <a:pPr algn="ctr"/>
            <a:r>
              <a:rPr lang="en-US" sz="1800" dirty="0" smtClean="0">
                <a:solidFill>
                  <a:srgbClr val="636360"/>
                </a:solidFill>
              </a:rPr>
              <a:t>years</a:t>
            </a:r>
            <a:endParaRPr lang="en-US" sz="1800" dirty="0">
              <a:solidFill>
                <a:srgbClr val="6363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084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FHIR &amp; Cost of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800" dirty="0" smtClean="0"/>
              <a:t>These factors will drive down the cost of integration and interoperability </a:t>
            </a:r>
          </a:p>
          <a:p>
            <a:pPr lvl="1"/>
            <a:r>
              <a:rPr lang="en-AU" sz="2600" dirty="0" smtClean="0"/>
              <a:t>Easier to Develop</a:t>
            </a:r>
          </a:p>
          <a:p>
            <a:pPr lvl="1"/>
            <a:r>
              <a:rPr lang="en-AU" sz="2600" dirty="0" smtClean="0"/>
              <a:t>Easier to Troubleshoot</a:t>
            </a:r>
          </a:p>
          <a:p>
            <a:pPr lvl="1"/>
            <a:r>
              <a:rPr lang="en-AU" sz="2600" dirty="0" smtClean="0"/>
              <a:t>Easier to Leverage in production</a:t>
            </a:r>
          </a:p>
          <a:p>
            <a:pPr lvl="1"/>
            <a:r>
              <a:rPr lang="en-AU" sz="2600" dirty="0" smtClean="0"/>
              <a:t>More people to do the work (less expensive consultants)</a:t>
            </a:r>
          </a:p>
          <a:p>
            <a:r>
              <a:rPr lang="en-AU" sz="2800" dirty="0" smtClean="0"/>
              <a:t>Competing approaches will have to match the cost, or disappear – effect is already being felt</a:t>
            </a:r>
          </a:p>
        </p:txBody>
      </p:sp>
    </p:spTree>
    <p:extLst>
      <p:ext uri="{BB962C8B-B14F-4D97-AF65-F5344CB8AC3E}">
        <p14:creationId xmlns:p14="http://schemas.microsoft.com/office/powerpoint/2010/main" val="701908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Future impact of FHIR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844824"/>
            <a:ext cx="7772400" cy="4478149"/>
          </a:xfrm>
        </p:spPr>
        <p:txBody>
          <a:bodyPr/>
          <a:lstStyle/>
          <a:p>
            <a:r>
              <a:rPr lang="en-AU" sz="2400" dirty="0" smtClean="0"/>
              <a:t>Impact of FHIR on the market</a:t>
            </a:r>
          </a:p>
          <a:p>
            <a:pPr lvl="1"/>
            <a:r>
              <a:rPr lang="en-AU" sz="2000" dirty="0" smtClean="0"/>
              <a:t>Drive interoperability prices down</a:t>
            </a:r>
          </a:p>
          <a:p>
            <a:pPr lvl="1"/>
            <a:r>
              <a:rPr lang="en-AU" sz="2000" dirty="0" smtClean="0"/>
              <a:t>Higher Expectations</a:t>
            </a:r>
          </a:p>
          <a:p>
            <a:pPr lvl="1"/>
            <a:r>
              <a:rPr lang="en-AU" sz="2000" dirty="0" smtClean="0"/>
              <a:t>Sense of a community</a:t>
            </a:r>
          </a:p>
          <a:p>
            <a:pPr lvl="1"/>
            <a:r>
              <a:rPr lang="en-AU" sz="2000" dirty="0" smtClean="0"/>
              <a:t>Enormous interest from vendors and Legislators</a:t>
            </a:r>
          </a:p>
          <a:p>
            <a:r>
              <a:rPr lang="en-AU" sz="2400" dirty="0" smtClean="0"/>
              <a:t>Overall Market focus</a:t>
            </a:r>
          </a:p>
          <a:p>
            <a:pPr lvl="1"/>
            <a:r>
              <a:rPr lang="en-AU" sz="2000" dirty="0" smtClean="0"/>
              <a:t>Web based PHR</a:t>
            </a:r>
          </a:p>
          <a:p>
            <a:pPr lvl="1"/>
            <a:r>
              <a:rPr lang="en-AU" sz="2000" dirty="0" smtClean="0"/>
              <a:t>Mobile</a:t>
            </a:r>
          </a:p>
          <a:p>
            <a:pPr lvl="1"/>
            <a:r>
              <a:rPr lang="en-AU" sz="2000" dirty="0" smtClean="0"/>
              <a:t>Device Data management</a:t>
            </a:r>
          </a:p>
          <a:p>
            <a:pPr lvl="1"/>
            <a:r>
              <a:rPr lang="en-AU" sz="2000" dirty="0" smtClean="0"/>
              <a:t>Healthcare repositories (MHD+)</a:t>
            </a:r>
          </a:p>
          <a:p>
            <a:pPr lvl="1"/>
            <a:r>
              <a:rPr lang="en-AU" sz="2000" dirty="0" smtClean="0"/>
              <a:t>Retooling </a:t>
            </a:r>
            <a:r>
              <a:rPr lang="en-AU" sz="2000" dirty="0"/>
              <a:t>existing </a:t>
            </a:r>
            <a:r>
              <a:rPr lang="en-AU" sz="2000" dirty="0" smtClean="0"/>
              <a:t>connections (v2, CDA)</a:t>
            </a:r>
          </a:p>
          <a:p>
            <a:r>
              <a:rPr lang="en-AU" sz="2500" dirty="0" smtClean="0"/>
              <a:t>Resistance is futile!</a:t>
            </a:r>
            <a:endParaRPr lang="en-AU" sz="2500" dirty="0"/>
          </a:p>
          <a:p>
            <a:pPr lvl="1"/>
            <a:endParaRPr lang="en-AU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131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7983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Questions</a:t>
            </a:r>
            <a:r>
              <a:rPr lang="en-AU" dirty="0" smtClean="0"/>
              <a:t>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82000" cy="3112368"/>
          </a:xfrm>
        </p:spPr>
        <p:txBody>
          <a:bodyPr/>
          <a:lstStyle/>
          <a:p>
            <a:r>
              <a:rPr lang="en-AU" sz="2800" dirty="0">
                <a:hlinkClick r:id="rId2"/>
              </a:rPr>
              <a:t>http://www.hl7.org/implement/standards/fhir/</a:t>
            </a:r>
          </a:p>
          <a:p>
            <a:r>
              <a:rPr lang="en-AU" sz="2800" dirty="0"/>
              <a:t>http://hl7.org/</a:t>
            </a:r>
            <a:r>
              <a:rPr lang="en-AU" sz="2800" dirty="0" err="1"/>
              <a:t>fhir</a:t>
            </a:r>
            <a:r>
              <a:rPr lang="en-AU" sz="2800" dirty="0"/>
              <a:t>/</a:t>
            </a:r>
            <a:r>
              <a:rPr lang="en-AU" sz="2800" dirty="0" err="1"/>
              <a:t>index.html</a:t>
            </a:r>
            <a:r>
              <a:rPr lang="en-AU" sz="2800" dirty="0" smtClean="0"/>
              <a:t>	      </a:t>
            </a:r>
          </a:p>
          <a:p>
            <a:r>
              <a:rPr lang="en-AU" sz="2800" dirty="0" smtClean="0">
                <a:hlinkClick r:id="rId3"/>
              </a:rPr>
              <a:t>http</a:t>
            </a:r>
            <a:r>
              <a:rPr lang="en-AU" sz="2800" dirty="0">
                <a:hlinkClick r:id="rId3"/>
              </a:rPr>
              <a:t>://wiki.hl7.org/index.php?title=</a:t>
            </a:r>
            <a:r>
              <a:rPr lang="en-AU" sz="2800" dirty="0" smtClean="0">
                <a:hlinkClick r:id="rId3"/>
              </a:rPr>
              <a:t>FHIR</a:t>
            </a:r>
            <a:r>
              <a:rPr lang="en-AU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132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7"/>
            <a:ext cx="2034746" cy="1252151"/>
          </a:xfrm>
          <a:prstGeom prst="rect">
            <a:avLst/>
          </a:prstGeom>
        </p:spPr>
      </p:pic>
      <p:pic>
        <p:nvPicPr>
          <p:cNvPr id="19458" name="Picture 2" descr="C:\Users\office\AppData\Local\Microsoft\Windows\Temporary Internet Files\Content.IE5\2B0EXTZ8\MC900431512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86104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64088" y="609329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218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Principles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7630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Business Case for FHIR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8"/>
            <a:ext cx="8229600" cy="5040558"/>
          </a:xfrm>
        </p:spPr>
        <p:txBody>
          <a:bodyPr>
            <a:noAutofit/>
          </a:bodyPr>
          <a:lstStyle/>
          <a:p>
            <a:r>
              <a:rPr lang="en-US" sz="1400" dirty="0" smtClean="0"/>
              <a:t>Predefined Resources &amp; API</a:t>
            </a:r>
          </a:p>
          <a:p>
            <a:pPr lvl="1"/>
            <a:r>
              <a:rPr lang="en-US" sz="1200" dirty="0" smtClean="0"/>
              <a:t>Analysis already done, and can be safely extended</a:t>
            </a:r>
          </a:p>
          <a:p>
            <a:r>
              <a:rPr lang="en-US" sz="1400" dirty="0" smtClean="0"/>
              <a:t>All paradigms, All Architectures, All Clients</a:t>
            </a:r>
          </a:p>
          <a:p>
            <a:pPr lvl="1"/>
            <a:r>
              <a:rPr lang="en-US" sz="1200" dirty="0" smtClean="0"/>
              <a:t>Thick client, browser, mobile, devices</a:t>
            </a:r>
          </a:p>
          <a:p>
            <a:r>
              <a:rPr lang="en-US" sz="1400" dirty="0" smtClean="0"/>
              <a:t>Implementer friendly</a:t>
            </a:r>
          </a:p>
          <a:p>
            <a:pPr lvl="1"/>
            <a:r>
              <a:rPr lang="en-US" sz="1200" dirty="0"/>
              <a:t>Simple to understand and access with </a:t>
            </a:r>
            <a:r>
              <a:rPr lang="en-US" sz="1200" dirty="0" smtClean="0"/>
              <a:t>examples</a:t>
            </a:r>
          </a:p>
          <a:p>
            <a:pPr lvl="1"/>
            <a:r>
              <a:rPr lang="en-US" sz="1200" dirty="0" smtClean="0"/>
              <a:t>Familiar tooling &amp; familiar technologies – XML/JSON, HTTP, SSL, </a:t>
            </a:r>
            <a:r>
              <a:rPr lang="en-US" sz="1200" dirty="0" err="1" smtClean="0"/>
              <a:t>OAuth</a:t>
            </a:r>
            <a:endParaRPr lang="en-US" sz="1200" dirty="0" smtClean="0"/>
          </a:p>
          <a:p>
            <a:pPr lvl="1"/>
            <a:r>
              <a:rPr lang="en-US" sz="1200" dirty="0" smtClean="0"/>
              <a:t>Libraries available – HAPI, </a:t>
            </a:r>
            <a:r>
              <a:rPr lang="en-US" sz="1200" dirty="0" err="1" smtClean="0"/>
              <a:t>Furore</a:t>
            </a:r>
            <a:r>
              <a:rPr lang="en-US" sz="1200" dirty="0" smtClean="0"/>
              <a:t>, reference implementation</a:t>
            </a:r>
          </a:p>
          <a:p>
            <a:r>
              <a:rPr lang="en-US" sz="1400" dirty="0" smtClean="0"/>
              <a:t>Mobile friendly</a:t>
            </a:r>
          </a:p>
          <a:p>
            <a:pPr lvl="1"/>
            <a:r>
              <a:rPr lang="en-US" sz="1200" dirty="0" smtClean="0"/>
              <a:t>Concise, REST API &amp; JSON</a:t>
            </a:r>
          </a:p>
          <a:p>
            <a:r>
              <a:rPr lang="en-US" sz="1400" dirty="0" smtClean="0"/>
              <a:t>Don’t </a:t>
            </a:r>
            <a:r>
              <a:rPr lang="en-US" sz="1400" dirty="0"/>
              <a:t>need to understand HealthCare domain to implement</a:t>
            </a:r>
          </a:p>
          <a:p>
            <a:pPr lvl="1"/>
            <a:r>
              <a:rPr lang="en-US" sz="1200" dirty="0"/>
              <a:t>Developers or Analysts</a:t>
            </a:r>
          </a:p>
          <a:p>
            <a:r>
              <a:rPr lang="en-US" sz="1400" dirty="0"/>
              <a:t>Already in use Internationally</a:t>
            </a:r>
          </a:p>
          <a:p>
            <a:pPr lvl="1"/>
            <a:r>
              <a:rPr lang="en-US" sz="1400" dirty="0"/>
              <a:t>70 Organizations, 20 Countries, all Continents (except Antarctica)</a:t>
            </a:r>
          </a:p>
          <a:p>
            <a:pPr lvl="1"/>
            <a:r>
              <a:rPr lang="en-US" sz="1400" dirty="0" smtClean="0"/>
              <a:t>Involvement from </a:t>
            </a:r>
            <a:r>
              <a:rPr lang="en-US" sz="1400" dirty="0"/>
              <a:t>Providers, Vendors, Payers, </a:t>
            </a:r>
            <a:r>
              <a:rPr lang="en-US" sz="1400" dirty="0" smtClean="0"/>
              <a:t>Governments</a:t>
            </a:r>
          </a:p>
          <a:p>
            <a:r>
              <a:rPr lang="en-US" sz="1400" dirty="0" smtClean="0"/>
              <a:t>Large </a:t>
            </a:r>
            <a:r>
              <a:rPr lang="en-US" sz="1400" dirty="0"/>
              <a:t>community for support</a:t>
            </a:r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6021288"/>
            <a:ext cx="662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</a:rPr>
              <a:t>Results in faster, cheaper deployments that are more re-usable</a:t>
            </a:r>
            <a:r>
              <a:rPr lang="en-US" dirty="0" smtClean="0"/>
              <a:t>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417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Manifesto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Focus on </a:t>
            </a:r>
            <a:r>
              <a:rPr lang="en-US" b="1" dirty="0" smtClean="0"/>
              <a:t>Implementers</a:t>
            </a:r>
          </a:p>
          <a:p>
            <a:pPr lvl="0"/>
            <a:r>
              <a:rPr lang="en-US" dirty="0" smtClean="0"/>
              <a:t>Target support for </a:t>
            </a:r>
            <a:r>
              <a:rPr lang="en-US" b="1" dirty="0" smtClean="0"/>
              <a:t>common</a:t>
            </a:r>
            <a:r>
              <a:rPr lang="en-US" dirty="0" smtClean="0"/>
              <a:t> </a:t>
            </a:r>
            <a:r>
              <a:rPr lang="en-US" b="1" dirty="0" smtClean="0"/>
              <a:t>scenarios</a:t>
            </a:r>
          </a:p>
          <a:p>
            <a:r>
              <a:rPr lang="en-US" dirty="0" smtClean="0"/>
              <a:t>Leverage cross-industry </a:t>
            </a:r>
            <a:r>
              <a:rPr lang="en-US" b="1" dirty="0" smtClean="0"/>
              <a:t>web technologies</a:t>
            </a:r>
          </a:p>
          <a:p>
            <a:r>
              <a:rPr lang="en-US" dirty="0" smtClean="0"/>
              <a:t>Support </a:t>
            </a:r>
            <a:r>
              <a:rPr lang="en-US" b="1" dirty="0" smtClean="0"/>
              <a:t>human readability</a:t>
            </a:r>
            <a:r>
              <a:rPr lang="en-US" dirty="0" smtClean="0"/>
              <a:t> as base level of interoperability</a:t>
            </a:r>
          </a:p>
          <a:p>
            <a:r>
              <a:rPr lang="en-US" dirty="0" smtClean="0"/>
              <a:t>Make content </a:t>
            </a:r>
            <a:r>
              <a:rPr lang="en-US" b="1" dirty="0" smtClean="0"/>
              <a:t>freely available</a:t>
            </a:r>
          </a:p>
          <a:p>
            <a:r>
              <a:rPr lang="en-US" b="0" dirty="0" smtClean="0"/>
              <a:t>Support multiple </a:t>
            </a:r>
            <a:r>
              <a:rPr lang="en-US" b="1" dirty="0" smtClean="0"/>
              <a:t>paradigms </a:t>
            </a:r>
            <a:r>
              <a:rPr lang="en-US" b="0" dirty="0" smtClean="0"/>
              <a:t>&amp; architectures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lang="en-US" sz="3100" b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 best practice </a:t>
            </a:r>
            <a:r>
              <a:rPr lang="en-US" sz="3100" b="1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governance</a:t>
            </a:r>
            <a:endParaRPr lang="en-CA" sz="31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63149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Implementer</a:t>
            </a:r>
            <a:r>
              <a:rPr lang="en-US" baseline="0" dirty="0" smtClean="0"/>
              <a:t> Focus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Specification is written for one target</a:t>
            </a:r>
            <a:r>
              <a:rPr lang="en-US" sz="2400" baseline="0" dirty="0" smtClean="0"/>
              <a:t> audience: implementers</a:t>
            </a:r>
          </a:p>
          <a:p>
            <a:pPr lvl="1"/>
            <a:r>
              <a:rPr lang="en-US" sz="2400" dirty="0" smtClean="0"/>
              <a:t>Rationale, modeling</a:t>
            </a:r>
            <a:r>
              <a:rPr lang="en-US" sz="2400" baseline="0" dirty="0" smtClean="0"/>
              <a:t> approaches, etc. kept elsewhere</a:t>
            </a:r>
          </a:p>
          <a:p>
            <a:pPr lvl="0"/>
            <a:r>
              <a:rPr lang="en-US" sz="2400" dirty="0" smtClean="0"/>
              <a:t>Multiple reference implementations from day 1</a:t>
            </a:r>
          </a:p>
          <a:p>
            <a:pPr lvl="0"/>
            <a:r>
              <a:rPr lang="en-US" sz="2400" dirty="0" smtClean="0"/>
              <a:t>Publicly available test servers</a:t>
            </a:r>
          </a:p>
          <a:p>
            <a:pPr lvl="0"/>
            <a:r>
              <a:rPr lang="en-US" sz="2400" dirty="0" smtClean="0"/>
              <a:t>Starter APIs published with spec</a:t>
            </a:r>
          </a:p>
          <a:p>
            <a:pPr lvl="1"/>
            <a:r>
              <a:rPr lang="en-US" sz="2400" dirty="0" smtClean="0"/>
              <a:t>C#, Java, Pascal, </a:t>
            </a:r>
            <a:r>
              <a:rPr lang="en-US" sz="2400" dirty="0" err="1" smtClean="0"/>
              <a:t>ObjectiveC</a:t>
            </a:r>
            <a:r>
              <a:rPr lang="en-US" sz="2400" dirty="0" smtClean="0"/>
              <a:t>, </a:t>
            </a:r>
            <a:r>
              <a:rPr lang="en-US" sz="2400" dirty="0" err="1" smtClean="0"/>
              <a:t>Javascript</a:t>
            </a:r>
            <a:endParaRPr lang="en-US" sz="2400" dirty="0" smtClean="0"/>
          </a:p>
          <a:p>
            <a:pPr lvl="0"/>
            <a:r>
              <a:rPr lang="en-US" sz="2400" dirty="0" err="1" smtClean="0"/>
              <a:t>Connectathons</a:t>
            </a:r>
            <a:r>
              <a:rPr lang="en-US" sz="2400" baseline="0" dirty="0" smtClean="0"/>
              <a:t> </a:t>
            </a:r>
            <a:r>
              <a:rPr lang="en-US" sz="2400" baseline="0" dirty="0" smtClean="0"/>
              <a:t>to verify specification approaches</a:t>
            </a:r>
          </a:p>
          <a:p>
            <a:pPr lvl="0"/>
            <a:r>
              <a:rPr lang="en-US" sz="2400" baseline="0" dirty="0" smtClean="0"/>
              <a:t>Instances you can read and understand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 pitchFamily="2" charset="2"/>
              </a:rPr>
              <a:t></a:t>
            </a:r>
          </a:p>
          <a:p>
            <a:pPr lvl="0"/>
            <a:r>
              <a:rPr lang="en-US" sz="2400" dirty="0" smtClean="0">
                <a:sym typeface="Wingdings" pitchFamily="2" charset="2"/>
              </a:rPr>
              <a:t>‘Safe’ extensibility baked in</a:t>
            </a:r>
            <a:endParaRPr lang="en-US" sz="2400" dirty="0" smtClean="0">
              <a:sym typeface="Wingdings" pitchFamily="2" charset="2"/>
            </a:endParaRPr>
          </a:p>
          <a:p>
            <a:pPr lvl="0"/>
            <a:r>
              <a:rPr lang="en-US" sz="2400" dirty="0" smtClean="0">
                <a:sym typeface="Wingdings" pitchFamily="2" charset="2"/>
              </a:rPr>
              <a:t>Lots of examples (and they’re valid too)</a:t>
            </a:r>
            <a:endParaRPr lang="en-US" sz="24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17</a:t>
            </a:fld>
            <a:endParaRPr lang="en-CA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020272" y="3133383"/>
            <a:ext cx="1872208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dirty="0" smtClean="0">
                <a:solidFill>
                  <a:srgbClr val="0000FF"/>
                </a:solidFill>
                <a:latin typeface="Consolas"/>
              </a:rPr>
              <a:t>using</a:t>
            </a:r>
            <a:r>
              <a:rPr lang="en-US" sz="700" dirty="0" smtClean="0">
                <a:solidFill>
                  <a:prstClr val="black"/>
                </a:solidFill>
                <a:latin typeface="Consolas"/>
              </a:rPr>
              <a:t> HL7.Fhir.Instance.Model;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dirty="0" smtClean="0">
                <a:solidFill>
                  <a:srgbClr val="0000FF"/>
                </a:solidFill>
                <a:latin typeface="Consolas"/>
              </a:rPr>
              <a:t>using</a:t>
            </a:r>
            <a:r>
              <a:rPr lang="en-US" sz="700" dirty="0" smtClean="0">
                <a:solidFill>
                  <a:prstClr val="black"/>
                </a:solidFill>
                <a:latin typeface="Consolas"/>
              </a:rPr>
              <a:t> HL7.Fhir.Instance.Parsers;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dirty="0" smtClean="0">
                <a:solidFill>
                  <a:srgbClr val="0000FF"/>
                </a:solidFill>
                <a:latin typeface="Consolas"/>
              </a:rPr>
              <a:t>using</a:t>
            </a:r>
            <a:r>
              <a:rPr lang="en-US" sz="700" dirty="0" smtClean="0">
                <a:solidFill>
                  <a:prstClr val="black"/>
                </a:solidFill>
                <a:latin typeface="Consolas"/>
              </a:rPr>
              <a:t> HL7.Fhir.Instance.Support;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en-US" sz="700" noProof="1" smtClean="0">
              <a:solidFill>
                <a:srgbClr val="2B91AF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XmlReader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xr =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XmlReader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.Create(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nl-NL" sz="700" noProof="1" smtClean="0">
                <a:solidFill>
                  <a:srgbClr val="0000FF"/>
                </a:solidFill>
                <a:latin typeface="Consolas"/>
              </a:rPr>
              <a:t>new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StreamRead</a:t>
            </a: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IFhirReader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r = </a:t>
            </a:r>
            <a:r>
              <a:rPr lang="nl-NL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XmlFhirReader</a:t>
            </a: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noProof="1" smtClean="0">
                <a:latin typeface="Consolas"/>
              </a:rPr>
              <a:t>//</a:t>
            </a:r>
            <a:r>
              <a:rPr lang="en-US" sz="700" noProof="1" smtClean="0">
                <a:solidFill>
                  <a:srgbClr val="2B91AF"/>
                </a:solidFill>
                <a:latin typeface="Consolas"/>
              </a:rPr>
              <a:t> JsonTextReader</a:t>
            </a:r>
            <a:r>
              <a:rPr lang="en-US" sz="700" noProof="1" smtClean="0">
                <a:solidFill>
                  <a:prstClr val="black"/>
                </a:solidFill>
                <a:latin typeface="Consolas"/>
              </a:rPr>
              <a:t> jr = </a:t>
            </a:r>
            <a:r>
              <a:rPr lang="en-US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700" noProof="1" smtClean="0">
                <a:solidFill>
                  <a:srgbClr val="2B91AF"/>
                </a:solidFill>
                <a:latin typeface="Consolas"/>
              </a:rPr>
              <a:t>JsonTe</a:t>
            </a:r>
            <a:endParaRPr lang="en-US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noProof="1" smtClean="0">
                <a:latin typeface="Consolas"/>
              </a:rPr>
              <a:t>//</a:t>
            </a:r>
            <a:r>
              <a:rPr lang="en-US" sz="700" noProof="1" smtClean="0">
                <a:solidFill>
                  <a:srgbClr val="2B91AF"/>
                </a:solidFill>
                <a:latin typeface="Consolas"/>
              </a:rPr>
              <a:t> </a:t>
            </a:r>
            <a:r>
              <a:rPr lang="en-US" sz="700" noProof="1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700" noProof="1" smtClean="0">
                <a:solidFill>
                  <a:srgbClr val="2B91AF"/>
                </a:solidFill>
                <a:latin typeface="Consolas"/>
              </a:rPr>
              <a:t>StreamRead</a:t>
            </a:r>
            <a:endParaRPr lang="en-US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latin typeface="Consolas"/>
              </a:rPr>
              <a:t>//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 IFhirReader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r = </a:t>
            </a:r>
            <a:r>
              <a:rPr lang="nl-NL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JsonFhirRe</a:t>
            </a: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ErrorList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errors = </a:t>
            </a:r>
            <a:r>
              <a:rPr lang="nl-NL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ErrorList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(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LabReport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rep = (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LabReport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)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Resour</a:t>
            </a: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Assert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.IsTrue(errors.Count() == 0</a:t>
            </a:r>
            <a:endParaRPr lang="nl-NL" sz="700" noProof="1">
              <a:solidFill>
                <a:prstClr val="black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26755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</a:t>
            </a:r>
            <a:r>
              <a:rPr lang="en-US" baseline="0" dirty="0" smtClean="0"/>
              <a:t> “Common” Scenarios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scenarios </a:t>
            </a:r>
            <a:r>
              <a:rPr lang="en-US" dirty="0" smtClean="0"/>
              <a:t>implementers </a:t>
            </a:r>
            <a:r>
              <a:rPr lang="en-US" dirty="0"/>
              <a:t>ask for</a:t>
            </a:r>
          </a:p>
          <a:p>
            <a:r>
              <a:rPr lang="en-US" dirty="0"/>
              <a:t>Inclusion of content in core specification is based on core content rule</a:t>
            </a:r>
          </a:p>
          <a:p>
            <a:pPr lvl="1"/>
            <a:r>
              <a:rPr lang="en-US" dirty="0"/>
              <a:t>“We only include data elements if we are confident that most normal implementations using that resource will make use of the element</a:t>
            </a:r>
            <a:r>
              <a:rPr lang="en-US" dirty="0" smtClean="0"/>
              <a:t>” (80%)</a:t>
            </a:r>
            <a:endParaRPr lang="en-US" dirty="0"/>
          </a:p>
          <a:p>
            <a:pPr lvl="1"/>
            <a:r>
              <a:rPr lang="en-US" dirty="0"/>
              <a:t>Other content </a:t>
            </a:r>
            <a:r>
              <a:rPr lang="en-US" dirty="0" smtClean="0"/>
              <a:t>in extensions (more </a:t>
            </a:r>
            <a:r>
              <a:rPr lang="en-US" dirty="0"/>
              <a:t>on this later)</a:t>
            </a:r>
          </a:p>
          <a:p>
            <a:pPr lvl="1"/>
            <a:r>
              <a:rPr lang="en-US" dirty="0"/>
              <a:t>Easy to say, governance challenge to achieve</a:t>
            </a:r>
          </a:p>
          <a:p>
            <a:r>
              <a:rPr lang="en-US" dirty="0"/>
              <a:t>Resources are simple and easy to understand and use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38993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technologies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HTTP </a:t>
            </a:r>
          </a:p>
          <a:p>
            <a:r>
              <a:rPr lang="en-US" sz="2800" dirty="0" err="1" smtClean="0"/>
              <a:t>DataTypes</a:t>
            </a:r>
            <a:r>
              <a:rPr lang="en-US" sz="2800" dirty="0" smtClean="0"/>
              <a:t> W3C complaint</a:t>
            </a:r>
          </a:p>
          <a:p>
            <a:r>
              <a:rPr lang="en-US" sz="2800" dirty="0" smtClean="0"/>
              <a:t>Instances shared using XML or JSON</a:t>
            </a:r>
          </a:p>
          <a:p>
            <a:pPr lvl="0"/>
            <a:r>
              <a:rPr lang="en-US" sz="2800" dirty="0" smtClean="0"/>
              <a:t>REST supported</a:t>
            </a:r>
          </a:p>
          <a:p>
            <a:pPr lvl="1"/>
            <a:r>
              <a:rPr lang="en-US" sz="2300" dirty="0" smtClean="0"/>
              <a:t>Web calls work the same way they do for Google, Facebook</a:t>
            </a:r>
            <a:r>
              <a:rPr lang="en-US" sz="2300" baseline="0" dirty="0" smtClean="0"/>
              <a:t> &amp; Twitter</a:t>
            </a:r>
          </a:p>
          <a:p>
            <a:pPr lvl="0"/>
            <a:r>
              <a:rPr lang="en-US" sz="2800" dirty="0" smtClean="0"/>
              <a:t>Rely on HTTPS, OAuth, etc. for security functions</a:t>
            </a:r>
          </a:p>
          <a:p>
            <a:pPr lvl="0"/>
            <a:r>
              <a:rPr lang="en-US" sz="2800" dirty="0" smtClean="0"/>
              <a:t>Atom was used for bundles</a:t>
            </a:r>
          </a:p>
          <a:p>
            <a:pPr lvl="1"/>
            <a:r>
              <a:rPr lang="en-US" sz="2300" dirty="0" smtClean="0"/>
              <a:t>Replaced in DSTU-2</a:t>
            </a:r>
            <a:endParaRPr lang="en-CA" sz="2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8292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presentation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downloaded here:</a:t>
            </a:r>
          </a:p>
          <a:p>
            <a:pPr lvl="1"/>
            <a:r>
              <a:rPr lang="en-CA" dirty="0">
                <a:hlinkClick r:id="rId2"/>
              </a:rPr>
              <a:t>http://</a:t>
            </a:r>
            <a:r>
              <a:rPr lang="en-CA" dirty="0" smtClean="0">
                <a:hlinkClick r:id="rId2"/>
              </a:rPr>
              <a:t>gforge.hl7.org/svn/fhir/trunk/presentations/2015-10 Tutorials/Introduction </a:t>
            </a:r>
            <a:r>
              <a:rPr lang="en-CA" dirty="0">
                <a:hlinkClick r:id="rId2"/>
              </a:rPr>
              <a:t>to </a:t>
            </a:r>
            <a:r>
              <a:rPr lang="en-CA" dirty="0" smtClean="0">
                <a:hlinkClick r:id="rId2"/>
              </a:rPr>
              <a:t>FHIR.pptx</a:t>
            </a:r>
            <a:endParaRPr lang="en-CA" dirty="0" smtClean="0"/>
          </a:p>
          <a:p>
            <a:pPr lvl="2"/>
            <a:r>
              <a:rPr lang="en-US" dirty="0" smtClean="0"/>
              <a:t>Use “anonymous” and email address to logon</a:t>
            </a:r>
            <a:endParaRPr lang="en-CA" dirty="0" smtClean="0"/>
          </a:p>
          <a:p>
            <a:pPr lvl="0"/>
            <a:r>
              <a:rPr lang="en-US" dirty="0" smtClean="0"/>
              <a:t>Is licensed for use under the Creative Commons, specifically:</a:t>
            </a:r>
          </a:p>
          <a:p>
            <a:pPr lvl="1"/>
            <a:r>
              <a:rPr lang="en-CA" u="sng" dirty="0">
                <a:hlinkClick r:id="rId3"/>
              </a:rPr>
              <a:t>Creative Commons Attribution 3.0 </a:t>
            </a:r>
            <a:r>
              <a:rPr lang="en-CA" u="sng" dirty="0" err="1">
                <a:hlinkClick r:id="rId3"/>
              </a:rPr>
              <a:t>Unported</a:t>
            </a:r>
            <a:r>
              <a:rPr lang="en-CA" u="sng" dirty="0">
                <a:hlinkClick r:id="rId3"/>
              </a:rPr>
              <a:t> </a:t>
            </a:r>
            <a:r>
              <a:rPr lang="en-CA" u="sng" dirty="0" smtClean="0">
                <a:hlinkClick r:id="rId3"/>
              </a:rPr>
              <a:t>License</a:t>
            </a:r>
            <a:endParaRPr lang="en-CA" u="sng" dirty="0" smtClean="0"/>
          </a:p>
          <a:p>
            <a:pPr lvl="1"/>
            <a:r>
              <a:rPr lang="en-US" dirty="0" smtClean="0"/>
              <a:t>(Do with it as you wish, so long as you give credit)</a:t>
            </a:r>
            <a:endParaRPr lang="en-CA" dirty="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530120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488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Readable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CDA has both narrative and data</a:t>
            </a:r>
          </a:p>
          <a:p>
            <a:r>
              <a:rPr lang="en-US" dirty="0" smtClean="0"/>
              <a:t>The data / narrative dynamic exists throughout the process </a:t>
            </a:r>
          </a:p>
          <a:p>
            <a:pPr lvl="0"/>
            <a:r>
              <a:rPr lang="en-US" dirty="0" smtClean="0"/>
              <a:t>In FHIR, </a:t>
            </a:r>
            <a:r>
              <a:rPr lang="en-US" b="1" dirty="0" smtClean="0"/>
              <a:t>every</a:t>
            </a:r>
            <a:r>
              <a:rPr lang="en-US" b="0" baseline="0" dirty="0" smtClean="0"/>
              <a:t> resource should </a:t>
            </a:r>
            <a:br>
              <a:rPr lang="en-US" b="0" baseline="0" dirty="0" smtClean="0"/>
            </a:br>
            <a:r>
              <a:rPr lang="en-US" b="0" baseline="0" dirty="0" smtClean="0"/>
              <a:t>have a human-readable expression</a:t>
            </a:r>
          </a:p>
          <a:p>
            <a:pPr lvl="1"/>
            <a:r>
              <a:rPr lang="en-US" dirty="0" smtClean="0"/>
              <a:t>Can be direct rendering or human entered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20</a:t>
            </a:fld>
            <a:endParaRPr lang="en-CA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470" y="3501008"/>
            <a:ext cx="1187533" cy="1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1739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Freely available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Unencumbered – free for use, no membership required</a:t>
            </a:r>
          </a:p>
          <a:p>
            <a:r>
              <a:rPr lang="en-US" dirty="0" smtClean="0">
                <a:hlinkClick r:id="rId3"/>
              </a:rPr>
              <a:t>http://hl7.org/fhir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21</a:t>
            </a:fld>
            <a:endParaRPr lang="en-CA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73016"/>
            <a:ext cx="65627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C:\Users\office\AppData\Local\Microsoft\Windows\Temporary Internet Files\Content.IE5\2B0EXTZ8\MC900104752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753741"/>
            <a:ext cx="1747838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986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 bwMode="auto">
          <a:xfrm>
            <a:off x="1763688" y="2852936"/>
            <a:ext cx="4896544" cy="23042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Governance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22</a:t>
            </a:fld>
            <a:endParaRPr lang="en-CA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3348656" y="2924389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Governance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FGB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4427984" y="3933056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Management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FMG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267744" y="3933056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Methodology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MnM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347864" y="1700808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Oversight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TSC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3347864" y="5552661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Content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Work Groups</a:t>
            </a:r>
            <a:endParaRPr kumimoji="0" lang="en-CA" sz="1800" b="1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95536" y="5603040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Core Team</a:t>
            </a:r>
            <a:endParaRPr kumimoji="0" lang="en-CA" sz="18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Straight Arrow Connector 4"/>
          <p:cNvCxnSpPr>
            <a:stCxn id="6" idx="3"/>
            <a:endCxn id="7" idx="0"/>
          </p:cNvCxnSpPr>
          <p:nvPr/>
        </p:nvCxnSpPr>
        <p:spPr bwMode="auto">
          <a:xfrm>
            <a:off x="5076848" y="3320433"/>
            <a:ext cx="215232" cy="6126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6" idx="1"/>
            <a:endCxn id="8" idx="0"/>
          </p:cNvCxnSpPr>
          <p:nvPr/>
        </p:nvCxnSpPr>
        <p:spPr bwMode="auto">
          <a:xfrm flipH="1">
            <a:off x="3131840" y="3320433"/>
            <a:ext cx="216816" cy="6126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>
            <a:stCxn id="8" idx="3"/>
            <a:endCxn id="7" idx="1"/>
          </p:cNvCxnSpPr>
          <p:nvPr/>
        </p:nvCxnSpPr>
        <p:spPr bwMode="auto">
          <a:xfrm>
            <a:off x="3995936" y="4329100"/>
            <a:ext cx="43204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10" idx="2"/>
            <a:endCxn id="23" idx="0"/>
          </p:cNvCxnSpPr>
          <p:nvPr/>
        </p:nvCxnSpPr>
        <p:spPr bwMode="auto">
          <a:xfrm>
            <a:off x="4211960" y="2492896"/>
            <a:ext cx="0" cy="3600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23" idx="4"/>
            <a:endCxn id="11" idx="0"/>
          </p:cNvCxnSpPr>
          <p:nvPr/>
        </p:nvCxnSpPr>
        <p:spPr bwMode="auto">
          <a:xfrm>
            <a:off x="4211960" y="5157192"/>
            <a:ext cx="0" cy="39546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/>
          <p:cNvCxnSpPr>
            <a:stCxn id="23" idx="4"/>
            <a:endCxn id="12" idx="3"/>
          </p:cNvCxnSpPr>
          <p:nvPr/>
        </p:nvCxnSpPr>
        <p:spPr bwMode="auto">
          <a:xfrm flipH="1">
            <a:off x="2123728" y="5157192"/>
            <a:ext cx="2088232" cy="84189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33958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Paradigms and Architectures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4752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Paradigms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FHIR supports </a:t>
            </a:r>
            <a:r>
              <a:rPr lang="en-US" dirty="0" smtClean="0"/>
              <a:t>all </a:t>
            </a:r>
            <a:r>
              <a:rPr lang="en-US" dirty="0" smtClean="0"/>
              <a:t>interoperability paradigms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24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053483974"/>
              </p:ext>
            </p:extLst>
          </p:nvPr>
        </p:nvGraphicFramePr>
        <p:xfrm>
          <a:off x="1331640" y="234888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5795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772816"/>
            <a:ext cx="7772400" cy="4468916"/>
          </a:xfrm>
        </p:spPr>
        <p:txBody>
          <a:bodyPr/>
          <a:lstStyle/>
          <a:p>
            <a:r>
              <a:rPr lang="en-AU" dirty="0" smtClean="0"/>
              <a:t>“</a:t>
            </a:r>
            <a:r>
              <a:rPr lang="en-AU" b="0" dirty="0"/>
              <a:t>Representational state transfer” – an architecture for how to connect systems</a:t>
            </a:r>
          </a:p>
          <a:p>
            <a:r>
              <a:rPr lang="en-AU" b="0" dirty="0" smtClean="0"/>
              <a:t>CRUD</a:t>
            </a:r>
          </a:p>
          <a:p>
            <a:r>
              <a:rPr lang="en-AU" b="0" dirty="0" smtClean="0"/>
              <a:t>Outcomes</a:t>
            </a:r>
          </a:p>
          <a:p>
            <a:pPr lvl="1"/>
            <a:r>
              <a:rPr lang="en-AU" b="0" dirty="0" smtClean="0"/>
              <a:t>Simple stable interfaces</a:t>
            </a:r>
          </a:p>
          <a:p>
            <a:pPr lvl="1"/>
            <a:r>
              <a:rPr lang="en-AU" b="0" dirty="0" smtClean="0"/>
              <a:t>High Performance / Scalability</a:t>
            </a:r>
          </a:p>
          <a:p>
            <a:pPr lvl="1"/>
            <a:r>
              <a:rPr lang="en-AU" b="0" dirty="0" smtClean="0"/>
              <a:t>Visible Process (e.g. can debug)</a:t>
            </a:r>
          </a:p>
          <a:p>
            <a:pPr lvl="1"/>
            <a:r>
              <a:rPr lang="en-AU" b="0" dirty="0" smtClean="0"/>
              <a:t>Portability</a:t>
            </a:r>
          </a:p>
          <a:p>
            <a:pPr marL="0" indent="0">
              <a:buNone/>
            </a:pPr>
            <a:endParaRPr lang="en-AU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33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</a:t>
            </a: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D9570176-4252-E04E-ABE3-F5AE690C57AF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37891" name="Group 4"/>
          <p:cNvGrpSpPr>
            <a:grpSpLocks/>
          </p:cNvGrpSpPr>
          <p:nvPr/>
        </p:nvGrpSpPr>
        <p:grpSpPr bwMode="auto">
          <a:xfrm>
            <a:off x="397570" y="1979952"/>
            <a:ext cx="3887787" cy="2952750"/>
            <a:chOff x="0" y="0"/>
            <a:chExt cx="2449" cy="1859"/>
          </a:xfrm>
        </p:grpSpPr>
        <p:sp>
          <p:nvSpPr>
            <p:cNvPr id="36866" name="AutoShape 2"/>
            <p:cNvSpPr>
              <a:spLocks/>
            </p:cNvSpPr>
            <p:nvPr/>
          </p:nvSpPr>
          <p:spPr bwMode="auto">
            <a:xfrm>
              <a:off x="0" y="0"/>
              <a:ext cx="2449" cy="1859"/>
            </a:xfrm>
            <a:prstGeom prst="roundRect">
              <a:avLst>
                <a:gd name="adj" fmla="val 16667"/>
              </a:avLst>
            </a:prstGeom>
            <a:solidFill>
              <a:srgbClr val="E9CBC3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905" name="Rectangle 3"/>
            <p:cNvSpPr>
              <a:spLocks/>
            </p:cNvSpPr>
            <p:nvPr/>
          </p:nvSpPr>
          <p:spPr bwMode="auto">
            <a:xfrm>
              <a:off x="92" y="90"/>
              <a:ext cx="2264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r>
                <a:rPr lang="en-US" dirty="0" smtClean="0">
                  <a:latin typeface="Calibri" charset="0"/>
                  <a:ea typeface="ＭＳ Ｐゴシック" charset="0"/>
                  <a:sym typeface="Calibri" charset="0"/>
                </a:rPr>
                <a:t>Bundle</a:t>
              </a:r>
              <a:endParaRPr lang="en-US" sz="1800" dirty="0">
                <a:solidFill>
                  <a:schemeClr val="tx1"/>
                </a:solidFill>
                <a:latin typeface="Calibri" charset="0"/>
                <a:ea typeface="ＭＳ Ｐゴシック" charset="0"/>
                <a:sym typeface="Calibri" charset="0"/>
              </a:endParaRPr>
            </a:p>
          </p:txBody>
        </p:sp>
      </p:grpSp>
      <p:grpSp>
        <p:nvGrpSpPr>
          <p:cNvPr id="37894" name="Group 9"/>
          <p:cNvGrpSpPr>
            <a:grpSpLocks/>
          </p:cNvGrpSpPr>
          <p:nvPr/>
        </p:nvGrpSpPr>
        <p:grpSpPr bwMode="auto">
          <a:xfrm>
            <a:off x="1405632" y="3427752"/>
            <a:ext cx="2592388" cy="649288"/>
            <a:chOff x="0" y="0"/>
            <a:chExt cx="1632" cy="408"/>
          </a:xfrm>
        </p:grpSpPr>
        <p:sp>
          <p:nvSpPr>
            <p:cNvPr id="36871" name="AutoShape 7"/>
            <p:cNvSpPr>
              <a:spLocks/>
            </p:cNvSpPr>
            <p:nvPr/>
          </p:nvSpPr>
          <p:spPr bwMode="auto">
            <a:xfrm>
              <a:off x="0" y="0"/>
              <a:ext cx="1632" cy="408"/>
            </a:xfrm>
            <a:prstGeom prst="roundRect">
              <a:avLst>
                <a:gd name="adj" fmla="val 16667"/>
              </a:avLst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903" name="Rectangle 8"/>
            <p:cNvSpPr>
              <a:spLocks/>
            </p:cNvSpPr>
            <p:nvPr/>
          </p:nvSpPr>
          <p:spPr bwMode="auto">
            <a:xfrm>
              <a:off x="20" y="92"/>
              <a:ext cx="1592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r>
                <a:rPr lang="en-US" sz="1800" dirty="0">
                  <a:solidFill>
                    <a:schemeClr val="tx1"/>
                  </a:solidFill>
                  <a:latin typeface="Calibri" charset="0"/>
                  <a:ea typeface="ＭＳ Ｐゴシック" charset="0"/>
                  <a:sym typeface="Calibri" charset="0"/>
                </a:rPr>
                <a:t>Resource 1</a:t>
              </a:r>
            </a:p>
          </p:txBody>
        </p:sp>
      </p:grpSp>
      <p:grpSp>
        <p:nvGrpSpPr>
          <p:cNvPr id="37895" name="Group 12"/>
          <p:cNvGrpSpPr>
            <a:grpSpLocks/>
          </p:cNvGrpSpPr>
          <p:nvPr/>
        </p:nvGrpSpPr>
        <p:grpSpPr bwMode="auto">
          <a:xfrm>
            <a:off x="1405632" y="4207215"/>
            <a:ext cx="2592388" cy="649287"/>
            <a:chOff x="0" y="0"/>
            <a:chExt cx="1632" cy="408"/>
          </a:xfrm>
        </p:grpSpPr>
        <p:sp>
          <p:nvSpPr>
            <p:cNvPr id="36874" name="AutoShape 10"/>
            <p:cNvSpPr>
              <a:spLocks/>
            </p:cNvSpPr>
            <p:nvPr/>
          </p:nvSpPr>
          <p:spPr bwMode="auto">
            <a:xfrm>
              <a:off x="0" y="0"/>
              <a:ext cx="1632" cy="408"/>
            </a:xfrm>
            <a:prstGeom prst="roundRect">
              <a:avLst>
                <a:gd name="adj" fmla="val 16667"/>
              </a:avLst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901" name="Rectangle 11"/>
            <p:cNvSpPr>
              <a:spLocks/>
            </p:cNvSpPr>
            <p:nvPr/>
          </p:nvSpPr>
          <p:spPr bwMode="auto">
            <a:xfrm>
              <a:off x="20" y="92"/>
              <a:ext cx="1592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r>
                <a:rPr lang="en-US" sz="1800">
                  <a:solidFill>
                    <a:schemeClr val="tx1"/>
                  </a:solidFill>
                  <a:latin typeface="Calibri" charset="0"/>
                  <a:ea typeface="ＭＳ Ｐゴシック" charset="0"/>
                  <a:sym typeface="Calibri" charset="0"/>
                </a:rPr>
                <a:t>Resource 2</a:t>
              </a:r>
            </a:p>
          </p:txBody>
        </p:sp>
      </p:grpSp>
      <p:sp>
        <p:nvSpPr>
          <p:cNvPr id="36877" name="Rectangle 13"/>
          <p:cNvSpPr>
            <a:spLocks/>
          </p:cNvSpPr>
          <p:nvPr/>
        </p:nvSpPr>
        <p:spPr bwMode="auto">
          <a:xfrm>
            <a:off x="707132" y="2454615"/>
            <a:ext cx="3251200" cy="774700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8100" tIns="38100" rIns="38100" bIns="38100" anchor="ctr"/>
          <a:lstStyle/>
          <a:p>
            <a:pPr>
              <a:defRPr/>
            </a:pPr>
            <a:r>
              <a:rPr lang="en-US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Composition</a:t>
            </a:r>
            <a:endParaRPr lang="en-US" sz="4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36879" name="AutoShape 15"/>
          <p:cNvSpPr>
            <a:spLocks/>
          </p:cNvSpPr>
          <p:nvPr/>
        </p:nvSpPr>
        <p:spPr bwMode="auto">
          <a:xfrm rot="16200000" flipH="1">
            <a:off x="980182" y="3438865"/>
            <a:ext cx="635000" cy="2159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36880" name="AutoShape 16"/>
          <p:cNvSpPr>
            <a:spLocks/>
          </p:cNvSpPr>
          <p:nvPr/>
        </p:nvSpPr>
        <p:spPr bwMode="auto">
          <a:xfrm rot="16200000" flipH="1">
            <a:off x="514251" y="3614283"/>
            <a:ext cx="1277937" cy="508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4572000" y="1988840"/>
            <a:ext cx="3888432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 smtClean="0"/>
              <a:t>Similar to CDA</a:t>
            </a:r>
          </a:p>
          <a:p>
            <a:r>
              <a:rPr lang="en-US" sz="2400" dirty="0" smtClean="0"/>
              <a:t>Collection of resources bound together</a:t>
            </a:r>
          </a:p>
          <a:p>
            <a:pPr lvl="1"/>
            <a:r>
              <a:rPr lang="en-US" sz="2000" dirty="0" smtClean="0"/>
              <a:t>Root is a “Composition” resource</a:t>
            </a:r>
          </a:p>
          <a:p>
            <a:pPr lvl="1"/>
            <a:r>
              <a:rPr lang="en-US" sz="2000" dirty="0" smtClean="0"/>
              <a:t>Just like CDA header</a:t>
            </a:r>
          </a:p>
          <a:p>
            <a:r>
              <a:rPr lang="en-US" sz="2400" dirty="0" smtClean="0"/>
              <a:t>Sent as part of Bundle</a:t>
            </a:r>
          </a:p>
          <a:p>
            <a:r>
              <a:rPr lang="en-US" sz="2400" dirty="0" smtClean="0"/>
              <a:t>One context</a:t>
            </a:r>
          </a:p>
          <a:p>
            <a:r>
              <a:rPr lang="en-US" sz="2400" dirty="0" smtClean="0"/>
              <a:t>Can be signed, authenticated, etc.</a:t>
            </a:r>
          </a:p>
        </p:txBody>
      </p:sp>
    </p:spTree>
    <p:extLst>
      <p:ext uri="{BB962C8B-B14F-4D97-AF65-F5344CB8AC3E}">
        <p14:creationId xmlns:p14="http://schemas.microsoft.com/office/powerpoint/2010/main" val="221267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</a:t>
            </a: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21058C90-8180-FB4C-A4EE-A645CD610022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95536" y="1988418"/>
            <a:ext cx="3887787" cy="2952750"/>
            <a:chOff x="395536" y="1916410"/>
            <a:chExt cx="3887787" cy="2952750"/>
          </a:xfrm>
        </p:grpSpPr>
        <p:grpSp>
          <p:nvGrpSpPr>
            <p:cNvPr id="2" name="Group 1"/>
            <p:cNvGrpSpPr/>
            <p:nvPr/>
          </p:nvGrpSpPr>
          <p:grpSpPr>
            <a:xfrm>
              <a:off x="395536" y="1916410"/>
              <a:ext cx="3887787" cy="2952750"/>
              <a:chOff x="395536" y="1700808"/>
              <a:chExt cx="3887787" cy="2952750"/>
            </a:xfrm>
          </p:grpSpPr>
          <p:grpSp>
            <p:nvGrpSpPr>
              <p:cNvPr id="39939" name="Group 4"/>
              <p:cNvGrpSpPr>
                <a:grpSpLocks/>
              </p:cNvGrpSpPr>
              <p:nvPr/>
            </p:nvGrpSpPr>
            <p:grpSpPr bwMode="auto">
              <a:xfrm>
                <a:off x="395536" y="1700808"/>
                <a:ext cx="3887787" cy="2952750"/>
                <a:chOff x="0" y="0"/>
                <a:chExt cx="2449" cy="1859"/>
              </a:xfrm>
            </p:grpSpPr>
            <p:sp>
              <p:nvSpPr>
                <p:cNvPr id="38914" name="AutoShape 2"/>
                <p:cNvSpPr>
                  <a:spLocks/>
                </p:cNvSpPr>
                <p:nvPr/>
              </p:nvSpPr>
              <p:spPr bwMode="auto">
                <a:xfrm>
                  <a:off x="0" y="0"/>
                  <a:ext cx="2449" cy="185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9CBC3"/>
                </a:solidFill>
                <a:ln w="9525" cap="flat">
                  <a:solidFill>
                    <a:srgbClr val="338FA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8100" dist="23000" dir="5400000" algn="ctr" rotWithShape="0">
                    <a:schemeClr val="bg2">
                      <a:alpha val="34999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9953" name="Rectangle 3"/>
                <p:cNvSpPr>
                  <a:spLocks/>
                </p:cNvSpPr>
                <p:nvPr/>
              </p:nvSpPr>
              <p:spPr bwMode="auto">
                <a:xfrm>
                  <a:off x="92" y="90"/>
                  <a:ext cx="2264" cy="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38100" tIns="38100" rIns="38100" bIns="38100"/>
                <a:lstStyle/>
                <a:p>
                  <a:r>
                    <a:rPr lang="en-US" sz="1800" dirty="0" smtClean="0"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  <a:sym typeface="Calibri" charset="0"/>
                    </a:rPr>
                    <a:t>Bundle</a:t>
                  </a:r>
                  <a:endParaRPr lang="en-US" sz="1800" dirty="0">
                    <a:solidFill>
                      <a:schemeClr val="tx1"/>
                    </a:solidFill>
                    <a:latin typeface="Calibri" charset="0"/>
                    <a:ea typeface="ＭＳ Ｐゴシック" charset="0"/>
                    <a:sym typeface="Calibri" charset="0"/>
                  </a:endParaRPr>
                </a:p>
              </p:txBody>
            </p:sp>
          </p:grpSp>
          <p:grpSp>
            <p:nvGrpSpPr>
              <p:cNvPr id="39942" name="Group 9"/>
              <p:cNvGrpSpPr>
                <a:grpSpLocks/>
              </p:cNvGrpSpPr>
              <p:nvPr/>
            </p:nvGrpSpPr>
            <p:grpSpPr bwMode="auto">
              <a:xfrm>
                <a:off x="1403598" y="3192463"/>
                <a:ext cx="2592388" cy="649288"/>
                <a:chOff x="0" y="0"/>
                <a:chExt cx="1632" cy="408"/>
              </a:xfrm>
            </p:grpSpPr>
            <p:sp>
              <p:nvSpPr>
                <p:cNvPr id="38919" name="AutoShape 7"/>
                <p:cNvSpPr>
                  <a:spLocks/>
                </p:cNvSpPr>
                <p:nvPr/>
              </p:nvSpPr>
              <p:spPr bwMode="auto">
                <a:xfrm>
                  <a:off x="0" y="0"/>
                  <a:ext cx="1632" cy="4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EF0CD"/>
                </a:solidFill>
                <a:ln w="9525" cap="flat">
                  <a:solidFill>
                    <a:srgbClr val="338FA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8100" dist="23000" dir="5400000" algn="ctr" rotWithShape="0">
                    <a:schemeClr val="bg2">
                      <a:alpha val="34999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9951" name="Rectangle 8"/>
                <p:cNvSpPr>
                  <a:spLocks/>
                </p:cNvSpPr>
                <p:nvPr/>
              </p:nvSpPr>
              <p:spPr bwMode="auto">
                <a:xfrm>
                  <a:off x="20" y="92"/>
                  <a:ext cx="1592" cy="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38100" tIns="38100" rIns="38100" bIns="38100" anchor="ctr"/>
                <a:lstStyle/>
                <a:p>
                  <a:r>
                    <a:rPr lang="en-US" sz="1800" dirty="0"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  <a:sym typeface="Calibri" charset="0"/>
                    </a:rPr>
                    <a:t>Resource 1</a:t>
                  </a:r>
                </a:p>
              </p:txBody>
            </p:sp>
          </p:grpSp>
          <p:grpSp>
            <p:nvGrpSpPr>
              <p:cNvPr id="39943" name="Group 12"/>
              <p:cNvGrpSpPr>
                <a:grpSpLocks/>
              </p:cNvGrpSpPr>
              <p:nvPr/>
            </p:nvGrpSpPr>
            <p:grpSpPr bwMode="auto">
              <a:xfrm>
                <a:off x="1403598" y="3971926"/>
                <a:ext cx="2592388" cy="649287"/>
                <a:chOff x="0" y="0"/>
                <a:chExt cx="1632" cy="408"/>
              </a:xfrm>
            </p:grpSpPr>
            <p:sp>
              <p:nvSpPr>
                <p:cNvPr id="38922" name="AutoShape 10"/>
                <p:cNvSpPr>
                  <a:spLocks/>
                </p:cNvSpPr>
                <p:nvPr/>
              </p:nvSpPr>
              <p:spPr bwMode="auto">
                <a:xfrm>
                  <a:off x="0" y="0"/>
                  <a:ext cx="1632" cy="4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EF0CD"/>
                </a:solidFill>
                <a:ln w="9525" cap="flat">
                  <a:solidFill>
                    <a:srgbClr val="338FA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8100" dist="23000" dir="5400000" algn="ctr" rotWithShape="0">
                    <a:schemeClr val="bg2">
                      <a:alpha val="34999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9949" name="Rectangle 11"/>
                <p:cNvSpPr>
                  <a:spLocks/>
                </p:cNvSpPr>
                <p:nvPr/>
              </p:nvSpPr>
              <p:spPr bwMode="auto">
                <a:xfrm>
                  <a:off x="20" y="92"/>
                  <a:ext cx="1592" cy="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38100" tIns="38100" rIns="38100" bIns="38100" anchor="ctr"/>
                <a:lstStyle/>
                <a:p>
                  <a:r>
                    <a:rPr lang="en-US" sz="1800"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  <a:sym typeface="Calibri" charset="0"/>
                    </a:rPr>
                    <a:t>Resource 2</a:t>
                  </a:r>
                </a:p>
              </p:txBody>
            </p:sp>
          </p:grpSp>
          <p:sp>
            <p:nvSpPr>
              <p:cNvPr id="38925" name="Rectangle 13"/>
              <p:cNvSpPr>
                <a:spLocks/>
              </p:cNvSpPr>
              <p:nvPr/>
            </p:nvSpPr>
            <p:spPr bwMode="auto">
              <a:xfrm>
                <a:off x="705098" y="2181226"/>
                <a:ext cx="3251200" cy="774700"/>
              </a:xfrm>
              <a:prstGeom prst="rect">
                <a:avLst/>
              </a:prstGeom>
              <a:solidFill>
                <a:srgbClr val="FEF0CD"/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8100" tIns="38100" rIns="38100" bIns="38100" anchor="ctr"/>
              <a:lstStyle/>
              <a:p>
                <a:pPr>
                  <a:defRPr/>
                </a:pPr>
                <a:r>
                  <a:rPr lang="en-US" sz="1800" dirty="0" err="1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MessageHeader</a:t>
                </a:r>
                <a:endParaRPr lang="en-US" sz="4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</p:txBody>
          </p:sp>
        </p:grpSp>
        <p:sp>
          <p:nvSpPr>
            <p:cNvPr id="38927" name="AutoShape 15"/>
            <p:cNvSpPr>
              <a:spLocks/>
            </p:cNvSpPr>
            <p:nvPr/>
          </p:nvSpPr>
          <p:spPr bwMode="auto">
            <a:xfrm rot="16200000" flipH="1">
              <a:off x="978148" y="3385366"/>
              <a:ext cx="635000" cy="2159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8928" name="AutoShape 16"/>
            <p:cNvSpPr>
              <a:spLocks/>
            </p:cNvSpPr>
            <p:nvPr/>
          </p:nvSpPr>
          <p:spPr bwMode="auto">
            <a:xfrm rot="16200000" flipH="1">
              <a:off x="493961" y="3579041"/>
              <a:ext cx="1314450" cy="5080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427984" y="1844824"/>
            <a:ext cx="4335016" cy="4464496"/>
          </a:xfrm>
        </p:spPr>
        <p:txBody>
          <a:bodyPr/>
          <a:lstStyle/>
          <a:p>
            <a:r>
              <a:rPr lang="en-US" sz="2400" dirty="0" smtClean="0"/>
              <a:t>Similar to v2 and v3 messaging</a:t>
            </a:r>
          </a:p>
          <a:p>
            <a:r>
              <a:rPr lang="en-US" sz="2400" dirty="0" smtClean="0"/>
              <a:t>Also a collection of resources as a Bundle</a:t>
            </a:r>
          </a:p>
          <a:p>
            <a:r>
              <a:rPr lang="en-US" sz="2400" dirty="0" smtClean="0"/>
              <a:t>Allows request/response behavior with bundles for both request and response</a:t>
            </a:r>
          </a:p>
          <a:p>
            <a:r>
              <a:rPr lang="en-US" sz="2400" dirty="0" smtClean="0"/>
              <a:t>Event-driven</a:t>
            </a:r>
          </a:p>
          <a:p>
            <a:pPr lvl="1"/>
            <a:r>
              <a:rPr lang="en-US" sz="2000" dirty="0" smtClean="0"/>
              <a:t>E.g. Send lab order, get back result</a:t>
            </a:r>
          </a:p>
          <a:p>
            <a:r>
              <a:rPr lang="en-US" sz="2400" dirty="0" smtClean="0"/>
              <a:t>Can be asynchronous</a:t>
            </a:r>
          </a:p>
        </p:txBody>
      </p:sp>
    </p:spTree>
    <p:extLst>
      <p:ext uri="{BB962C8B-B14F-4D97-AF65-F5344CB8AC3E}">
        <p14:creationId xmlns:p14="http://schemas.microsoft.com/office/powerpoint/2010/main" val="233853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</a:t>
            </a:r>
            <a:r>
              <a:rPr lang="en-US" baseline="0" dirty="0" smtClean="0"/>
              <a:t> Oriented Architecture (SOA)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whatever you like </a:t>
            </a:r>
          </a:p>
          <a:p>
            <a:pPr lvl="1"/>
            <a:r>
              <a:rPr lang="en-US" dirty="0" smtClean="0"/>
              <a:t>(based on SOA principles)</a:t>
            </a:r>
          </a:p>
          <a:p>
            <a:pPr lvl="1"/>
            <a:r>
              <a:rPr lang="en-US" dirty="0" smtClean="0"/>
              <a:t>Ultra complex workflows</a:t>
            </a:r>
          </a:p>
          <a:p>
            <a:pPr lvl="1"/>
            <a:r>
              <a:rPr lang="en-US" dirty="0" smtClean="0"/>
              <a:t>Ultra simple workflows</a:t>
            </a:r>
          </a:p>
          <a:p>
            <a:pPr lvl="1"/>
            <a:r>
              <a:rPr lang="en-US" dirty="0" smtClean="0"/>
              <a:t>Individual resources or collections (in Bundle or other formats)</a:t>
            </a:r>
          </a:p>
          <a:p>
            <a:pPr lvl="1"/>
            <a:r>
              <a:rPr lang="en-US" dirty="0" smtClean="0"/>
              <a:t>Use HTTP/S or use something else</a:t>
            </a:r>
          </a:p>
          <a:p>
            <a:pPr lvl="1"/>
            <a:r>
              <a:rPr lang="en-US" dirty="0" smtClean="0"/>
              <a:t>Only constraint is that you’re passing around FHIR resources in some shape or manner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28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54537869"/>
              </p:ext>
            </p:extLst>
          </p:nvPr>
        </p:nvGraphicFramePr>
        <p:xfrm>
          <a:off x="7020272" y="1916832"/>
          <a:ext cx="1775520" cy="15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13163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RPC in REST</a:t>
            </a:r>
          </a:p>
          <a:p>
            <a:r>
              <a:rPr lang="en-US" dirty="0" smtClean="0"/>
              <a:t>Examples in spec</a:t>
            </a:r>
          </a:p>
          <a:p>
            <a:pPr lvl="1"/>
            <a:r>
              <a:rPr lang="en-US" dirty="0" smtClean="0"/>
              <a:t>Get Patient record</a:t>
            </a:r>
          </a:p>
          <a:p>
            <a:pPr lvl="1"/>
            <a:r>
              <a:rPr lang="en-US" dirty="0" smtClean="0"/>
              <a:t>Expand </a:t>
            </a:r>
            <a:r>
              <a:rPr lang="en-US" dirty="0" err="1" smtClean="0"/>
              <a:t>ValueSet</a:t>
            </a:r>
            <a:endParaRPr lang="en-US" dirty="0" smtClean="0"/>
          </a:p>
          <a:p>
            <a:pPr lvl="1"/>
            <a:r>
              <a:rPr lang="en-US" dirty="0" smtClean="0"/>
              <a:t>Fetch Encounter data</a:t>
            </a:r>
          </a:p>
          <a:p>
            <a:r>
              <a:rPr lang="en-US" dirty="0" smtClean="0"/>
              <a:t>Resources that define Input &amp; Output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40801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</a:p>
          <a:p>
            <a:r>
              <a:rPr lang="en-US" dirty="0" smtClean="0"/>
              <a:t>Background to </a:t>
            </a:r>
            <a:r>
              <a:rPr lang="en-US" dirty="0" smtClean="0"/>
              <a:t>FHIR</a:t>
            </a:r>
          </a:p>
          <a:p>
            <a:r>
              <a:rPr lang="en-US" dirty="0" smtClean="0"/>
              <a:t>Paradigms &amp; Architectures</a:t>
            </a:r>
            <a:endParaRPr lang="en-US" dirty="0" smtClean="0"/>
          </a:p>
          <a:p>
            <a:r>
              <a:rPr lang="en-US" dirty="0" smtClean="0"/>
              <a:t>Resources</a:t>
            </a:r>
          </a:p>
          <a:p>
            <a:r>
              <a:rPr lang="en-US" dirty="0" smtClean="0"/>
              <a:t>API Exchange</a:t>
            </a:r>
          </a:p>
          <a:p>
            <a:r>
              <a:rPr lang="en-US" dirty="0" smtClean="0"/>
              <a:t>Profiling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dirty="0" smtClean="0"/>
              <a:t>Wrap 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5625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82008" y="2277303"/>
            <a:ext cx="1738064" cy="2975900"/>
            <a:chOff x="3482008" y="1707977"/>
            <a:chExt cx="1738064" cy="2231925"/>
          </a:xfrm>
        </p:grpSpPr>
        <p:sp>
          <p:nvSpPr>
            <p:cNvPr id="15" name="Can 14"/>
            <p:cNvSpPr/>
            <p:nvPr/>
          </p:nvSpPr>
          <p:spPr>
            <a:xfrm>
              <a:off x="3482008" y="1707977"/>
              <a:ext cx="1738064" cy="2231925"/>
            </a:xfrm>
            <a:prstGeom prst="ca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</a:rPr>
                <a:t>FHIR</a:t>
              </a:r>
            </a:p>
            <a:p>
              <a:pPr algn="ctr"/>
              <a:r>
                <a:rPr lang="en-US" dirty="0" smtClean="0">
                  <a:solidFill>
                    <a:srgbClr val="FFFFFF"/>
                  </a:solidFill>
                </a:rPr>
                <a:t>Repository</a:t>
              </a:r>
              <a:endParaRPr lang="nl-NL" dirty="0">
                <a:solidFill>
                  <a:srgbClr val="FFFFFF"/>
                </a:solidFill>
              </a:endParaRPr>
            </a:p>
          </p:txBody>
        </p:sp>
        <p:pic>
          <p:nvPicPr>
            <p:cNvPr id="28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480034" y="2927763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071070" y="2787774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696058" y="3190621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211960" y="3260115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/>
          <p:cNvSpPr/>
          <p:nvPr/>
        </p:nvSpPr>
        <p:spPr>
          <a:xfrm>
            <a:off x="424794" y="609600"/>
            <a:ext cx="734481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636360"/>
                </a:solidFill>
              </a:rPr>
              <a:t>Regardless of </a:t>
            </a:r>
            <a:r>
              <a:rPr lang="en-US" sz="2600" b="1" dirty="0" smtClean="0">
                <a:solidFill>
                  <a:srgbClr val="636360"/>
                </a:solidFill>
              </a:rPr>
              <a:t>paradigm</a:t>
            </a:r>
            <a:endParaRPr lang="en-US" sz="2600" dirty="0">
              <a:solidFill>
                <a:srgbClr val="636360"/>
              </a:solidFill>
            </a:endParaRPr>
          </a:p>
          <a:p>
            <a:r>
              <a:rPr lang="en-US" sz="2600" dirty="0">
                <a:solidFill>
                  <a:srgbClr val="636360"/>
                </a:solidFill>
              </a:rPr>
              <a:t>	</a:t>
            </a:r>
            <a:r>
              <a:rPr lang="en-US" sz="2600" dirty="0" smtClean="0">
                <a:solidFill>
                  <a:srgbClr val="636360"/>
                </a:solidFill>
              </a:rPr>
              <a:t>the </a:t>
            </a:r>
            <a:r>
              <a:rPr lang="en-US" sz="2600" dirty="0">
                <a:solidFill>
                  <a:srgbClr val="636360"/>
                </a:solidFill>
              </a:rPr>
              <a:t>content </a:t>
            </a:r>
            <a:r>
              <a:rPr lang="en-US" sz="2600" b="1" dirty="0">
                <a:solidFill>
                  <a:srgbClr val="636360"/>
                </a:solidFill>
              </a:rPr>
              <a:t>is the same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496" y="1892829"/>
            <a:ext cx="5543543" cy="2868133"/>
            <a:chOff x="35496" y="1419622"/>
            <a:chExt cx="5543543" cy="2151100"/>
          </a:xfrm>
        </p:grpSpPr>
        <p:grpSp>
          <p:nvGrpSpPr>
            <p:cNvPr id="12" name="Group 11"/>
            <p:cNvGrpSpPr/>
            <p:nvPr/>
          </p:nvGrpSpPr>
          <p:grpSpPr>
            <a:xfrm>
              <a:off x="35496" y="1867784"/>
              <a:ext cx="2134347" cy="1702938"/>
              <a:chOff x="251520" y="989679"/>
              <a:chExt cx="2134347" cy="1702938"/>
            </a:xfrm>
          </p:grpSpPr>
          <p:pic>
            <p:nvPicPr>
              <p:cNvPr id="13" name="Picture 2" descr="http://icons.iconarchive.com/icons/icons-land/vista-hardware-devices/256/Home-Server-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520" y="989679"/>
                <a:ext cx="1790328" cy="1342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73565" y="2346368"/>
                <a:ext cx="191230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636360"/>
                    </a:solidFill>
                  </a:rPr>
                  <a:t>Lab System</a:t>
                </a:r>
                <a:endParaRPr lang="nl-NL" b="1" dirty="0">
                  <a:solidFill>
                    <a:srgbClr val="63636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467544" y="1419622"/>
              <a:ext cx="5111495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636360"/>
                  </a:solidFill>
                </a:rPr>
                <a:t>Receive a lab result in a </a:t>
              </a:r>
              <a:r>
                <a:rPr lang="en-US" dirty="0" smtClean="0">
                  <a:solidFill>
                    <a:srgbClr val="636360"/>
                  </a:solidFill>
                </a:rPr>
                <a:t>message…</a:t>
              </a:r>
              <a:endParaRPr lang="nl-NL" dirty="0">
                <a:solidFill>
                  <a:srgbClr val="636360"/>
                </a:solidFill>
              </a:endParaRP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331640" y="1867332"/>
              <a:ext cx="2456950" cy="1390218"/>
            </a:xfrm>
            <a:prstGeom prst="rightArrow">
              <a:avLst>
                <a:gd name="adj1" fmla="val 67500"/>
                <a:gd name="adj2" fmla="val 48359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rgbClr val="FFFFFF"/>
                  </a:solidFill>
                </a:rPr>
                <a:t>FHIR </a:t>
              </a:r>
              <a:r>
                <a:rPr lang="en-US" dirty="0" smtClean="0">
                  <a:solidFill>
                    <a:srgbClr val="FFFFFF"/>
                  </a:solidFill>
                </a:rPr>
                <a:t>Message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32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468096" y="2671601"/>
              <a:ext cx="393763" cy="37864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417272" y="2594745"/>
              <a:ext cx="570552" cy="355047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3173729" y="2648526"/>
            <a:ext cx="6724918" cy="3553824"/>
            <a:chOff x="3173728" y="1986394"/>
            <a:chExt cx="6724918" cy="2665369"/>
          </a:xfrm>
        </p:grpSpPr>
        <p:pic>
          <p:nvPicPr>
            <p:cNvPr id="8" name="Picture 7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471" y="2291280"/>
              <a:ext cx="1790328" cy="1342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ight Arrow 33"/>
            <p:cNvSpPr/>
            <p:nvPr/>
          </p:nvSpPr>
          <p:spPr>
            <a:xfrm>
              <a:off x="5220071" y="1986394"/>
              <a:ext cx="2549538" cy="1615534"/>
            </a:xfrm>
            <a:prstGeom prst="rightArrow">
              <a:avLst>
                <a:gd name="adj1" fmla="val 67500"/>
                <a:gd name="adj2" fmla="val 48359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rgbClr val="FFFFFF"/>
                  </a:solidFill>
                </a:rPr>
                <a:t>FHIR </a:t>
              </a:r>
              <a:r>
                <a:rPr lang="en-US" dirty="0" smtClean="0">
                  <a:solidFill>
                    <a:srgbClr val="FFFFFF"/>
                  </a:solidFill>
                </a:rPr>
                <a:t>Document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35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411529" y="2851322"/>
              <a:ext cx="375712" cy="361288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159302" y="2864034"/>
              <a:ext cx="571743" cy="355788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3173728" y="4305514"/>
              <a:ext cx="6724918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636360"/>
                  </a:solidFill>
                </a:rPr>
                <a:t>…Package </a:t>
              </a:r>
              <a:r>
                <a:rPr lang="en-US" dirty="0">
                  <a:solidFill>
                    <a:srgbClr val="636360"/>
                  </a:solidFill>
                </a:rPr>
                <a:t>it in a discharge summary document</a:t>
              </a:r>
              <a:endParaRPr lang="nl-NL" dirty="0">
                <a:solidFill>
                  <a:srgbClr val="636360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500303"/>
              <a:ext cx="1638640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636360"/>
                  </a:solidFill>
                </a:rPr>
                <a:t>National</a:t>
              </a:r>
            </a:p>
            <a:p>
              <a:r>
                <a:rPr lang="en-US" b="1" dirty="0" smtClean="0">
                  <a:solidFill>
                    <a:srgbClr val="636360"/>
                  </a:solidFill>
                </a:rPr>
                <a:t>Exchange</a:t>
              </a:r>
              <a:endParaRPr lang="nl-NL" b="1" dirty="0">
                <a:solidFill>
                  <a:srgbClr val="636360"/>
                </a:solidFill>
              </a:endParaRPr>
            </a:p>
          </p:txBody>
        </p:sp>
      </p:grp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0" b="96209" l="1624" r="990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97" y="5144053"/>
            <a:ext cx="1936254" cy="126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Down Arrow 20"/>
          <p:cNvSpPr/>
          <p:nvPr/>
        </p:nvSpPr>
        <p:spPr>
          <a:xfrm rot="14554775">
            <a:off x="2503347" y="4676535"/>
            <a:ext cx="1041867" cy="10768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REST</a:t>
            </a:r>
            <a:endParaRPr lang="nl-N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59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Architectures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FHIR makes no assumptions about the architectural design of systems</a:t>
            </a:r>
          </a:p>
          <a:p>
            <a:pPr lvl="0"/>
            <a:r>
              <a:rPr lang="en-US" noProof="0" dirty="0" smtClean="0"/>
              <a:t>You can use it for</a:t>
            </a:r>
          </a:p>
          <a:p>
            <a:pPr lvl="1"/>
            <a:r>
              <a:rPr lang="en-US" noProof="0" dirty="0" smtClean="0"/>
              <a:t>Light or heavy</a:t>
            </a:r>
            <a:r>
              <a:rPr lang="en-US" baseline="0" noProof="0" dirty="0" smtClean="0"/>
              <a:t> c</a:t>
            </a:r>
            <a:r>
              <a:rPr lang="en-US" noProof="0" dirty="0" smtClean="0"/>
              <a:t>lients</a:t>
            </a:r>
          </a:p>
          <a:p>
            <a:pPr lvl="1"/>
            <a:r>
              <a:rPr lang="en-US" noProof="0" dirty="0" smtClean="0"/>
              <a:t>Central server or peer-to-peer</a:t>
            </a:r>
            <a:r>
              <a:rPr lang="en-US" baseline="0" noProof="0" dirty="0" smtClean="0"/>
              <a:t> sharing</a:t>
            </a:r>
          </a:p>
          <a:p>
            <a:pPr lvl="1"/>
            <a:r>
              <a:rPr lang="en-US" baseline="0" noProof="0" dirty="0" smtClean="0"/>
              <a:t>Push or pull</a:t>
            </a:r>
          </a:p>
          <a:p>
            <a:pPr lvl="1"/>
            <a:r>
              <a:rPr lang="en-US" noProof="0" dirty="0" smtClean="0"/>
              <a:t>Query</a:t>
            </a:r>
            <a:r>
              <a:rPr lang="en-US" baseline="0" noProof="0" dirty="0" smtClean="0"/>
              <a:t> or publish/subscribe</a:t>
            </a:r>
          </a:p>
          <a:p>
            <a:pPr lvl="1"/>
            <a:r>
              <a:rPr lang="en-US" baseline="0" noProof="0" dirty="0" smtClean="0"/>
              <a:t>Loosely coupled or tightly coupled environments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tabLst/>
              <a:defRPr/>
            </a:pPr>
            <a:r>
              <a:rPr lang="en-US" sz="2600" baseline="0" noProof="0" dirty="0" smtClean="0">
                <a:solidFill>
                  <a:schemeClr val="tx1"/>
                </a:solidFill>
                <a:effectLst/>
                <a:latin typeface="+mn-lt"/>
              </a:rPr>
              <a:t>With history tracking (versions) or without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31</a:t>
            </a:fld>
            <a:endParaRPr lang="en-CA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924944"/>
            <a:ext cx="873125" cy="180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649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Some possible architectures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32</a:t>
            </a:fld>
            <a:endParaRPr lang="en-US"/>
          </a:p>
        </p:txBody>
      </p:sp>
      <p:cxnSp>
        <p:nvCxnSpPr>
          <p:cNvPr id="18" name="Straight Connector 17"/>
          <p:cNvCxnSpPr>
            <a:stCxn id="19" idx="0"/>
            <a:endCxn id="20" idx="2"/>
          </p:cNvCxnSpPr>
          <p:nvPr/>
        </p:nvCxnSpPr>
        <p:spPr bwMode="auto">
          <a:xfrm flipH="1" flipV="1">
            <a:off x="1363725" y="3721467"/>
            <a:ext cx="3919" cy="58269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 bwMode="auto">
          <a:xfrm>
            <a:off x="899592" y="4304160"/>
            <a:ext cx="936104" cy="691643"/>
          </a:xfrm>
          <a:prstGeom prst="ellipse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43645" y="3125835"/>
            <a:ext cx="1440160" cy="595632"/>
          </a:xfrm>
          <a:prstGeom prst="rect">
            <a:avLst/>
          </a:prstGeom>
          <a:solidFill>
            <a:srgbClr val="008080">
              <a:alpha val="49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Broker</a:t>
            </a:r>
            <a:endParaRPr kumimoji="0" lang="nl-NL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52296" y="1449516"/>
            <a:ext cx="669976" cy="1676320"/>
            <a:chOff x="4020988" y="2150421"/>
            <a:chExt cx="669976" cy="1379158"/>
          </a:xfrm>
        </p:grpSpPr>
        <p:cxnSp>
          <p:nvCxnSpPr>
            <p:cNvPr id="22" name="Straight Connector 21"/>
            <p:cNvCxnSpPr>
              <a:endCxn id="23" idx="4"/>
            </p:cNvCxnSpPr>
            <p:nvPr/>
          </p:nvCxnSpPr>
          <p:spPr bwMode="auto">
            <a:xfrm flipV="1">
              <a:off x="4355976" y="2711809"/>
              <a:ext cx="0" cy="81777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 bwMode="auto">
            <a:xfrm>
              <a:off x="4020988" y="2150421"/>
              <a:ext cx="669976" cy="5613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sz="16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  <a:cs typeface="Arial" charset="0"/>
                </a:rPr>
                <a:t>v3</a:t>
              </a:r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467544" y="3645024"/>
            <a:ext cx="1800200" cy="1563865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26" name="Straight Connector 25"/>
          <p:cNvCxnSpPr>
            <a:endCxn id="27" idx="4"/>
          </p:cNvCxnSpPr>
          <p:nvPr/>
        </p:nvCxnSpPr>
        <p:spPr bwMode="auto">
          <a:xfrm flipV="1">
            <a:off x="1773869" y="2727607"/>
            <a:ext cx="0" cy="39822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 bwMode="auto">
          <a:xfrm>
            <a:off x="1438881" y="2046664"/>
            <a:ext cx="669976" cy="6809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600" b="1" dirty="0">
                <a:solidFill>
                  <a:srgbClr val="FFFFFF"/>
                </a:solidFill>
                <a:latin typeface="Arial" charset="0"/>
                <a:cs typeface="Arial" charset="0"/>
              </a:rPr>
              <a:t>v2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6788324" y="3295604"/>
            <a:ext cx="1600100" cy="960107"/>
          </a:xfrm>
          <a:prstGeom prst="rect">
            <a:avLst/>
          </a:prstGeom>
          <a:solidFill>
            <a:srgbClr val="B6DF89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2400" b="1" dirty="0">
                <a:solidFill>
                  <a:srgbClr val="FFFFFF"/>
                </a:solidFill>
                <a:latin typeface="Arial" charset="0"/>
                <a:cs typeface="Arial" charset="0"/>
              </a:rPr>
              <a:t>PHR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 flipV="1">
            <a:off x="7004348" y="2647533"/>
            <a:ext cx="0" cy="64807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 bwMode="auto">
          <a:xfrm>
            <a:off x="6588224" y="1988840"/>
            <a:ext cx="2016224" cy="2496278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407200" y="2643522"/>
            <a:ext cx="936104" cy="691643"/>
          </a:xfrm>
          <a:prstGeom prst="ellipse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6940724" y="2150905"/>
            <a:ext cx="1024780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600" b="1" dirty="0" err="1">
                <a:solidFill>
                  <a:srgbClr val="FFFFFF"/>
                </a:solidFill>
                <a:latin typeface="Arial" charset="0"/>
                <a:cs typeface="Arial" charset="0"/>
              </a:rPr>
              <a:t>App</a:t>
            </a:r>
            <a:endParaRPr lang="nl-NL" sz="1600" b="1" dirty="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3635896" y="2636912"/>
            <a:ext cx="1872209" cy="1792425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3893180" y="4131521"/>
            <a:ext cx="1440160" cy="595632"/>
          </a:xfrm>
          <a:prstGeom prst="rect">
            <a:avLst/>
          </a:prstGeom>
          <a:solidFill>
            <a:srgbClr val="008080">
              <a:alpha val="49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dirty="0">
                <a:solidFill>
                  <a:schemeClr val="bg1"/>
                </a:solidFill>
                <a:latin typeface="Arial" charset="0"/>
                <a:cs typeface="Arial" charset="0"/>
              </a:rPr>
              <a:t>Interface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3897289" y="4726009"/>
            <a:ext cx="1440160" cy="723408"/>
          </a:xfrm>
          <a:prstGeom prst="rect">
            <a:avLst/>
          </a:prstGeom>
          <a:solidFill>
            <a:srgbClr val="B6DF89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2400" b="1" dirty="0" smtClean="0">
                <a:solidFill>
                  <a:srgbClr val="FFFFFF"/>
                </a:solidFill>
                <a:latin typeface="Arial" charset="0"/>
                <a:cs typeface="Arial" charset="0"/>
              </a:rPr>
              <a:t>DB</a:t>
            </a:r>
            <a:endParaRPr kumimoji="0" lang="nl-NL" sz="24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39" name="Straight Connector 38"/>
          <p:cNvCxnSpPr>
            <a:stCxn id="37" idx="0"/>
            <a:endCxn id="40" idx="4"/>
          </p:cNvCxnSpPr>
          <p:nvPr/>
        </p:nvCxnSpPr>
        <p:spPr bwMode="auto">
          <a:xfrm flipV="1">
            <a:off x="4613260" y="3554378"/>
            <a:ext cx="0" cy="57714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 bwMode="auto">
          <a:xfrm>
            <a:off x="4145208" y="2862735"/>
            <a:ext cx="936104" cy="691643"/>
          </a:xfrm>
          <a:prstGeom prst="ellipse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</p:spTree>
    <p:extLst>
      <p:ext uri="{BB962C8B-B14F-4D97-AF65-F5344CB8AC3E}">
        <p14:creationId xmlns:p14="http://schemas.microsoft.com/office/powerpoint/2010/main" val="2088532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Repository model</a:t>
            </a:r>
            <a:endParaRPr lang="en-US" noProof="0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1403648" y="3738016"/>
            <a:ext cx="2664296" cy="843111"/>
          </a:xfrm>
          <a:prstGeom prst="rect">
            <a:avLst/>
          </a:prstGeom>
          <a:solidFill>
            <a:srgbClr val="008080">
              <a:alpha val="41000"/>
            </a:srgb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400" dirty="0" err="1">
                <a:solidFill>
                  <a:schemeClr val="bg1"/>
                </a:solidFill>
                <a:latin typeface="Arial" charset="0"/>
                <a:cs typeface="Arial" charset="0"/>
              </a:rPr>
              <a:t>Vendor</a:t>
            </a:r>
            <a:r>
              <a:rPr lang="nl-NL" sz="1400" dirty="0">
                <a:solidFill>
                  <a:schemeClr val="bg1"/>
                </a:solidFill>
                <a:latin typeface="Arial" charset="0"/>
                <a:cs typeface="Arial" charset="0"/>
              </a:rPr>
              <a:t> Neutral </a:t>
            </a:r>
            <a:r>
              <a:rPr lang="nl-NL" sz="1400" dirty="0" err="1">
                <a:solidFill>
                  <a:schemeClr val="bg1"/>
                </a:solidFill>
                <a:latin typeface="Arial" charset="0"/>
                <a:cs typeface="Arial" charset="0"/>
              </a:rPr>
              <a:t>Repository</a:t>
            </a:r>
            <a:endParaRPr lang="nl-NL" sz="14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flipV="1">
            <a:off x="5508104" y="2236470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auto">
          <a:xfrm>
            <a:off x="1259632" y="3377977"/>
            <a:ext cx="6400378" cy="1491182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5419328" y="2851309"/>
            <a:ext cx="936104" cy="691643"/>
          </a:xfrm>
          <a:prstGeom prst="ellipse">
            <a:avLst/>
          </a:prstGeom>
          <a:solidFill>
            <a:schemeClr val="accent5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997322" y="1772815"/>
            <a:ext cx="766366" cy="4320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600" b="1" dirty="0">
                <a:solidFill>
                  <a:srgbClr val="FFFFFF"/>
                </a:solidFill>
                <a:latin typeface="Arial" charset="0"/>
                <a:cs typeface="Arial" charset="0"/>
              </a:rPr>
              <a:t>HIS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2941538" y="1793799"/>
            <a:ext cx="838374" cy="4110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600" b="1" dirty="0">
                <a:solidFill>
                  <a:srgbClr val="FFFFFF"/>
                </a:solidFill>
                <a:latin typeface="Arial" charset="0"/>
                <a:cs typeface="Arial" charset="0"/>
              </a:rPr>
              <a:t>LIS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771356" y="1793799"/>
            <a:ext cx="880764" cy="4110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600" b="1" dirty="0">
                <a:solidFill>
                  <a:srgbClr val="FFFFFF"/>
                </a:solidFill>
                <a:latin typeface="Arial" charset="0"/>
                <a:cs typeface="Arial" charset="0"/>
              </a:rPr>
              <a:t>PACS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804248" y="1793799"/>
            <a:ext cx="1008112" cy="4110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600" b="1" dirty="0">
                <a:solidFill>
                  <a:srgbClr val="FFFFFF"/>
                </a:solidFill>
                <a:latin typeface="Arial" charset="0"/>
                <a:cs typeface="Arial" charset="0"/>
              </a:rPr>
              <a:t>PMS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6732240" y="5589240"/>
            <a:ext cx="1440160" cy="50405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600" b="1" dirty="0">
                <a:solidFill>
                  <a:srgbClr val="FFFFFF"/>
                </a:solidFill>
                <a:latin typeface="Arial" charset="0"/>
                <a:cs typeface="Arial" charset="0"/>
              </a:rPr>
              <a:t>RLS</a:t>
            </a:r>
          </a:p>
        </p:txBody>
      </p:sp>
      <p:sp>
        <p:nvSpPr>
          <p:cNvPr id="23" name="Can 22"/>
          <p:cNvSpPr/>
          <p:nvPr/>
        </p:nvSpPr>
        <p:spPr bwMode="auto">
          <a:xfrm>
            <a:off x="827584" y="2153840"/>
            <a:ext cx="618454" cy="576064"/>
          </a:xfrm>
          <a:prstGeom prst="can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Can 23"/>
          <p:cNvSpPr/>
          <p:nvPr/>
        </p:nvSpPr>
        <p:spPr bwMode="auto">
          <a:xfrm>
            <a:off x="2771800" y="2153840"/>
            <a:ext cx="618454" cy="576064"/>
          </a:xfrm>
          <a:prstGeom prst="can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Can 24"/>
          <p:cNvSpPr/>
          <p:nvPr/>
        </p:nvSpPr>
        <p:spPr bwMode="auto">
          <a:xfrm>
            <a:off x="5609730" y="2153840"/>
            <a:ext cx="618454" cy="576064"/>
          </a:xfrm>
          <a:prstGeom prst="can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Can 25"/>
          <p:cNvSpPr/>
          <p:nvPr/>
        </p:nvSpPr>
        <p:spPr bwMode="auto">
          <a:xfrm>
            <a:off x="7697962" y="2153840"/>
            <a:ext cx="618454" cy="576064"/>
          </a:xfrm>
          <a:prstGeom prst="can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 flipV="1">
            <a:off x="7227962" y="2253443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 bwMode="auto">
          <a:xfrm flipV="1">
            <a:off x="7236296" y="4509119"/>
            <a:ext cx="0" cy="108012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 bwMode="auto">
          <a:xfrm>
            <a:off x="7092280" y="2851309"/>
            <a:ext cx="936104" cy="691643"/>
          </a:xfrm>
          <a:prstGeom prst="ellipse">
            <a:avLst/>
          </a:prstGeom>
          <a:solidFill>
            <a:schemeClr val="accent5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7092280" y="4653135"/>
            <a:ext cx="936104" cy="691643"/>
          </a:xfrm>
          <a:prstGeom prst="ellipse">
            <a:avLst/>
          </a:prstGeom>
          <a:solidFill>
            <a:schemeClr val="accent5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cxnSp>
        <p:nvCxnSpPr>
          <p:cNvPr id="32" name="Straight Connector 31"/>
          <p:cNvCxnSpPr/>
          <p:nvPr/>
        </p:nvCxnSpPr>
        <p:spPr bwMode="auto">
          <a:xfrm flipV="1">
            <a:off x="3678286" y="2225848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1619672" y="2287493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 bwMode="auto">
          <a:xfrm>
            <a:off x="3606278" y="2851309"/>
            <a:ext cx="936104" cy="691643"/>
          </a:xfrm>
          <a:prstGeom prst="ellipse">
            <a:avLst/>
          </a:prstGeom>
          <a:solidFill>
            <a:schemeClr val="accent5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1619672" y="2851309"/>
            <a:ext cx="936104" cy="691643"/>
          </a:xfrm>
          <a:prstGeom prst="ellipse">
            <a:avLst/>
          </a:prstGeom>
          <a:solidFill>
            <a:schemeClr val="accent5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1259632" y="5561644"/>
            <a:ext cx="1584176" cy="3876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600" b="1" dirty="0" err="1">
                <a:solidFill>
                  <a:srgbClr val="FFFFFF"/>
                </a:solidFill>
                <a:latin typeface="Arial" charset="0"/>
                <a:cs typeface="Arial" charset="0"/>
              </a:rPr>
              <a:t>openEHR</a:t>
            </a:r>
            <a:endParaRPr lang="nl-NL" sz="1600" b="1" dirty="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sp>
        <p:nvSpPr>
          <p:cNvPr id="36" name="Can 35"/>
          <p:cNvSpPr/>
          <p:nvPr/>
        </p:nvSpPr>
        <p:spPr bwMode="auto">
          <a:xfrm>
            <a:off x="971600" y="5877272"/>
            <a:ext cx="618454" cy="576064"/>
          </a:xfrm>
          <a:prstGeom prst="can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7" name="Straight Connector 36"/>
          <p:cNvCxnSpPr/>
          <p:nvPr/>
        </p:nvCxnSpPr>
        <p:spPr bwMode="auto">
          <a:xfrm flipV="1">
            <a:off x="1835696" y="4509119"/>
            <a:ext cx="0" cy="108012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 bwMode="auto">
          <a:xfrm>
            <a:off x="1619672" y="4725143"/>
            <a:ext cx="936104" cy="691643"/>
          </a:xfrm>
          <a:prstGeom prst="ellipse">
            <a:avLst/>
          </a:prstGeom>
          <a:solidFill>
            <a:schemeClr val="accent5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4932040" y="3717030"/>
            <a:ext cx="2664296" cy="843112"/>
          </a:xfrm>
          <a:prstGeom prst="rect">
            <a:avLst/>
          </a:prstGeom>
          <a:solidFill>
            <a:srgbClr val="008080">
              <a:alpha val="41000"/>
            </a:srgb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400" dirty="0" err="1">
                <a:solidFill>
                  <a:schemeClr val="bg1"/>
                </a:solidFill>
                <a:latin typeface="Arial" charset="0"/>
                <a:cs typeface="Arial" charset="0"/>
              </a:rPr>
              <a:t>Vendor</a:t>
            </a:r>
            <a:r>
              <a:rPr lang="nl-NL" sz="1400" dirty="0">
                <a:solidFill>
                  <a:schemeClr val="bg1"/>
                </a:solidFill>
                <a:latin typeface="Arial" charset="0"/>
                <a:cs typeface="Arial" charset="0"/>
              </a:rPr>
              <a:t> Neutral </a:t>
            </a:r>
            <a:r>
              <a:rPr lang="nl-NL" sz="1400" dirty="0" err="1">
                <a:solidFill>
                  <a:schemeClr val="bg1"/>
                </a:solidFill>
                <a:latin typeface="Arial" charset="0"/>
                <a:cs typeface="Arial" charset="0"/>
              </a:rPr>
              <a:t>Repository</a:t>
            </a:r>
            <a:endParaRPr lang="nl-NL" sz="14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Left-Right Arrow 6"/>
          <p:cNvSpPr/>
          <p:nvPr/>
        </p:nvSpPr>
        <p:spPr>
          <a:xfrm>
            <a:off x="4139952" y="3933055"/>
            <a:ext cx="720080" cy="432048"/>
          </a:xfrm>
          <a:prstGeom prst="leftRightArrow">
            <a:avLst/>
          </a:prstGeom>
          <a:solidFill>
            <a:schemeClr val="accent1"/>
          </a:solidFill>
          <a:effectLst>
            <a:outerShdw blurRad="40000" dist="23000" dir="5400000" rotWithShape="0">
              <a:srgbClr val="008080">
                <a:alpha val="35000"/>
              </a:srgb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0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the FHIR Spec</a:t>
            </a:r>
            <a:endParaRPr lang="en-CA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59104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26 at 9.24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"/>
            <a:ext cx="9144000" cy="673623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35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 bwMode="auto">
          <a:xfrm>
            <a:off x="7264577" y="491431"/>
            <a:ext cx="1224136" cy="201265"/>
          </a:xfrm>
          <a:prstGeom prst="rect">
            <a:avLst/>
          </a:prstGeom>
          <a:solidFill>
            <a:srgbClr val="00B050">
              <a:alpha val="2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355976" y="5373216"/>
            <a:ext cx="2088232" cy="1224136"/>
          </a:xfrm>
          <a:prstGeom prst="rect">
            <a:avLst/>
          </a:prstGeom>
          <a:solidFill>
            <a:srgbClr val="00B050">
              <a:alpha val="2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24-Point Star 7"/>
          <p:cNvSpPr/>
          <p:nvPr/>
        </p:nvSpPr>
        <p:spPr bwMode="auto">
          <a:xfrm>
            <a:off x="7919864" y="-13387"/>
            <a:ext cx="1224136" cy="1224136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DSTU 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36296" y="5373216"/>
            <a:ext cx="1018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DSTU-2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25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aspects to FHIR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Content</a:t>
            </a:r>
          </a:p>
          <a:p>
            <a:pPr lvl="1"/>
            <a:r>
              <a:rPr lang="en-US" sz="2400" dirty="0" smtClean="0"/>
              <a:t>Resources (the model)</a:t>
            </a:r>
          </a:p>
          <a:p>
            <a:pPr lvl="1"/>
            <a:r>
              <a:rPr lang="en-US" sz="2400" dirty="0" smtClean="0"/>
              <a:t>Informed by much past work inside &amp; outside of HL7</a:t>
            </a:r>
          </a:p>
          <a:p>
            <a:pPr lvl="2"/>
            <a:r>
              <a:rPr lang="en-US" sz="2000" dirty="0" smtClean="0"/>
              <a:t>HL7: version 2, version 3 (RIM), CDA</a:t>
            </a:r>
          </a:p>
          <a:p>
            <a:pPr lvl="2"/>
            <a:r>
              <a:rPr lang="en-US" sz="2000" dirty="0" smtClean="0"/>
              <a:t>Other SDO: </a:t>
            </a:r>
            <a:r>
              <a:rPr lang="en-US" sz="2000" dirty="0" err="1" smtClean="0"/>
              <a:t>openEHR</a:t>
            </a:r>
            <a:r>
              <a:rPr lang="en-US" sz="2000" dirty="0" smtClean="0"/>
              <a:t>, CIMI, ISO 13606</a:t>
            </a:r>
          </a:p>
          <a:p>
            <a:pPr lvl="2"/>
            <a:r>
              <a:rPr lang="en-US" sz="2000" dirty="0" smtClean="0"/>
              <a:t>Others: IHE, DICOM</a:t>
            </a:r>
          </a:p>
          <a:p>
            <a:pPr lvl="1"/>
            <a:r>
              <a:rPr lang="en-US" sz="2400" dirty="0" smtClean="0"/>
              <a:t>Profiling &amp; the 80%</a:t>
            </a:r>
          </a:p>
          <a:p>
            <a:r>
              <a:rPr lang="en-US" sz="2800" dirty="0" smtClean="0"/>
              <a:t>Exchange protocols - Paradigms</a:t>
            </a:r>
          </a:p>
          <a:p>
            <a:pPr lvl="1"/>
            <a:r>
              <a:rPr lang="en-US" sz="2400" dirty="0" smtClean="0"/>
              <a:t>API</a:t>
            </a:r>
          </a:p>
          <a:p>
            <a:pPr lvl="1"/>
            <a:r>
              <a:rPr lang="en-US" sz="2400" dirty="0" smtClean="0"/>
              <a:t>Other paradigms</a:t>
            </a:r>
          </a:p>
          <a:p>
            <a:pPr lvl="2"/>
            <a:r>
              <a:rPr lang="en-US" sz="2000" dirty="0" smtClean="0"/>
              <a:t>Message, Document</a:t>
            </a:r>
          </a:p>
        </p:txBody>
      </p:sp>
    </p:spTree>
    <p:extLst>
      <p:ext uri="{BB962C8B-B14F-4D97-AF65-F5344CB8AC3E}">
        <p14:creationId xmlns:p14="http://schemas.microsoft.com/office/powerpoint/2010/main" val="76443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Resources</a:t>
            </a:r>
            <a:endParaRPr lang="en-CA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015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6855296" cy="4480520"/>
          </a:xfrm>
        </p:spPr>
        <p:txBody>
          <a:bodyPr/>
          <a:lstStyle/>
          <a:p>
            <a:r>
              <a:rPr lang="en-AU" dirty="0" smtClean="0"/>
              <a:t>“Resources” are:</a:t>
            </a:r>
          </a:p>
          <a:p>
            <a:pPr lvl="1"/>
            <a:r>
              <a:rPr lang="en-AU" dirty="0" smtClean="0"/>
              <a:t>Small logically discrete units of exchange</a:t>
            </a:r>
          </a:p>
          <a:p>
            <a:pPr lvl="1"/>
            <a:r>
              <a:rPr lang="en-AU" dirty="0" smtClean="0"/>
              <a:t>Defined behaviour and meaning</a:t>
            </a:r>
          </a:p>
          <a:p>
            <a:pPr lvl="1"/>
            <a:r>
              <a:rPr lang="en-AU" dirty="0" smtClean="0"/>
              <a:t>Known identity / location</a:t>
            </a:r>
          </a:p>
          <a:p>
            <a:pPr lvl="1"/>
            <a:r>
              <a:rPr lang="en-AU" dirty="0" smtClean="0"/>
              <a:t>Smallest unit of transaction “of interest” to healthcare</a:t>
            </a:r>
          </a:p>
          <a:p>
            <a:pPr lvl="1"/>
            <a:endParaRPr lang="en-AU" dirty="0" smtClean="0"/>
          </a:p>
          <a:p>
            <a:pPr lvl="1"/>
            <a:r>
              <a:rPr lang="en-AU" dirty="0" smtClean="0"/>
              <a:t>V2: Sort of like Segments</a:t>
            </a:r>
          </a:p>
          <a:p>
            <a:pPr lvl="1"/>
            <a:r>
              <a:rPr lang="en-AU" dirty="0" smtClean="0"/>
              <a:t>V3: Sort of like CMETs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38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5046"/>
            <a:ext cx="2034746" cy="12521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1484784"/>
            <a:ext cx="2747474" cy="20162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6084168" y="3284984"/>
            <a:ext cx="2736304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999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I</a:t>
            </a:r>
            <a:endParaRPr lang="en-US" dirty="0"/>
          </a:p>
        </p:txBody>
      </p:sp>
      <p:pic>
        <p:nvPicPr>
          <p:cNvPr id="3" name="Picture 2" descr="Screen Shot 2015-09-20 at 3.38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71" y="1772817"/>
            <a:ext cx="8603009" cy="1512168"/>
          </a:xfrm>
          <a:prstGeom prst="rect">
            <a:avLst/>
          </a:prstGeom>
        </p:spPr>
      </p:pic>
      <p:pic>
        <p:nvPicPr>
          <p:cNvPr id="4" name="Picture 3" descr="Screen Shot 2015-09-20 at 3.39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04" y="3717032"/>
            <a:ext cx="850563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73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Name:</a:t>
            </a:r>
            <a:r>
              <a:rPr lang="en-US" dirty="0" smtClean="0"/>
              <a:t> David Hay</a:t>
            </a:r>
          </a:p>
          <a:p>
            <a:r>
              <a:rPr lang="en-US" b="1" dirty="0" smtClean="0"/>
              <a:t>Company:</a:t>
            </a:r>
            <a:r>
              <a:rPr lang="en-US" dirty="0" smtClean="0"/>
              <a:t> Orion Health</a:t>
            </a:r>
          </a:p>
          <a:p>
            <a:r>
              <a:rPr lang="en-US" b="1" dirty="0" smtClean="0"/>
              <a:t>Background:</a:t>
            </a:r>
          </a:p>
          <a:p>
            <a:pPr lvl="1"/>
            <a:r>
              <a:rPr lang="en-US" dirty="0" smtClean="0"/>
              <a:t>Involved in FHIR almost from beginning</a:t>
            </a:r>
          </a:p>
          <a:p>
            <a:pPr lvl="1"/>
            <a:r>
              <a:rPr lang="en-US" dirty="0" smtClean="0"/>
              <a:t>Ex Clinician</a:t>
            </a:r>
          </a:p>
          <a:p>
            <a:pPr lvl="1"/>
            <a:r>
              <a:rPr lang="en-US" dirty="0">
                <a:latin typeface="Arial" charset="0"/>
              </a:rPr>
              <a:t>Co-Chair </a:t>
            </a:r>
            <a:r>
              <a:rPr lang="en-US" dirty="0" smtClean="0">
                <a:latin typeface="Arial" charset="0"/>
              </a:rPr>
              <a:t>FHIR Management Group</a:t>
            </a:r>
            <a:endParaRPr lang="en-US" dirty="0">
              <a:latin typeface="Arial" charset="0"/>
            </a:endParaRPr>
          </a:p>
          <a:p>
            <a:pPr lvl="1"/>
            <a:r>
              <a:rPr lang="en-US" dirty="0" smtClean="0">
                <a:latin typeface="Arial" charset="0"/>
              </a:rPr>
              <a:t>Chair HL7 New Zealand</a:t>
            </a:r>
          </a:p>
          <a:p>
            <a:pPr lvl="1"/>
            <a:r>
              <a:rPr lang="en-US" dirty="0" smtClean="0">
                <a:latin typeface="Arial" charset="0"/>
              </a:rPr>
              <a:t>Blog: </a:t>
            </a:r>
            <a:r>
              <a:rPr lang="en-US" dirty="0" err="1" smtClean="0">
                <a:latin typeface="Arial" charset="0"/>
              </a:rPr>
              <a:t>FHIRBlog.com</a:t>
            </a:r>
            <a:endParaRPr lang="en-US" dirty="0">
              <a:latin typeface="Arial" charset="0"/>
            </a:endParaRPr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 dirty="0"/>
          </a:p>
        </p:txBody>
      </p:sp>
      <p:pic>
        <p:nvPicPr>
          <p:cNvPr id="5" name="Picture 4" descr="standingOnGiants.jpeg"/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56" y="4149080"/>
            <a:ext cx="2292911" cy="24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17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II</a:t>
            </a:r>
            <a:endParaRPr lang="en-US" dirty="0"/>
          </a:p>
        </p:txBody>
      </p:sp>
      <p:pic>
        <p:nvPicPr>
          <p:cNvPr id="5" name="Picture 4" descr="Screen Shot 2015-09-20 at 3.56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72816"/>
            <a:ext cx="8604448" cy="1971569"/>
          </a:xfrm>
          <a:prstGeom prst="rect">
            <a:avLst/>
          </a:prstGeom>
        </p:spPr>
      </p:pic>
      <p:pic>
        <p:nvPicPr>
          <p:cNvPr id="6" name="Picture 5" descr="Screen Shot 2015-09-20 at 3.5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33056"/>
            <a:ext cx="8634049" cy="198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59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III</a:t>
            </a:r>
            <a:endParaRPr lang="en-US" dirty="0"/>
          </a:p>
        </p:txBody>
      </p:sp>
      <p:pic>
        <p:nvPicPr>
          <p:cNvPr id="5" name="Picture 4" descr="Screen Shot 2015-09-20 at 3.59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350924"/>
            <a:ext cx="8532440" cy="318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29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 anatomy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7935416" cy="592088"/>
          </a:xfrm>
        </p:spPr>
        <p:txBody>
          <a:bodyPr/>
          <a:lstStyle/>
          <a:p>
            <a:r>
              <a:rPr lang="en-AU" dirty="0" smtClean="0"/>
              <a:t>Resources have 4 </a:t>
            </a:r>
            <a:r>
              <a:rPr lang="en-AU" dirty="0" smtClean="0"/>
              <a:t>main parts</a:t>
            </a:r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42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419872" y="4797152"/>
            <a:ext cx="1800200" cy="1512168"/>
          </a:xfrm>
          <a:prstGeom prst="rect">
            <a:avLst/>
          </a:prstGeom>
          <a:solidFill>
            <a:srgbClr val="66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Defined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Structured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Data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419872" y="4077072"/>
            <a:ext cx="1800200" cy="720080"/>
          </a:xfrm>
          <a:prstGeom prst="rect">
            <a:avLst/>
          </a:prstGeom>
          <a:solidFill>
            <a:srgbClr val="FFCC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Extensions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419872" y="3356992"/>
            <a:ext cx="1800200" cy="720080"/>
          </a:xfrm>
          <a:prstGeom prst="rect">
            <a:avLst/>
          </a:prstGeom>
          <a:solidFill>
            <a:srgbClr val="CC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Narrative</a:t>
            </a:r>
            <a:endParaRPr lang="en-CA" b="1" dirty="0"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(text)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419872" y="2636912"/>
            <a:ext cx="1800200" cy="728464"/>
          </a:xfrm>
          <a:prstGeom prst="rect">
            <a:avLst/>
          </a:prstGeom>
          <a:solidFill>
            <a:srgbClr val="B6DF8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Metadata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2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43</a:t>
            </a:fld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5-04-26 at 9.29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0"/>
            <a:ext cx="6882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88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types:Primative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2800" dirty="0" smtClean="0"/>
          </a:p>
          <a:p>
            <a:r>
              <a:rPr lang="en-US" sz="2800" dirty="0" smtClean="0"/>
              <a:t>Based on w3c schema and ISO data</a:t>
            </a:r>
            <a:r>
              <a:rPr lang="en-US" sz="2800" baseline="0" dirty="0" smtClean="0"/>
              <a:t> types</a:t>
            </a:r>
          </a:p>
          <a:p>
            <a:r>
              <a:rPr lang="en-US" sz="2800" baseline="0" dirty="0" smtClean="0"/>
              <a:t>Stick to the “80% rule” – only expose what most will use</a:t>
            </a:r>
          </a:p>
          <a:p>
            <a:pPr lvl="1"/>
            <a:r>
              <a:rPr lang="en-US" sz="2300" dirty="0" smtClean="0"/>
              <a:t>Simplified</a:t>
            </a:r>
            <a:endParaRPr lang="en-US" sz="2300" baseline="0" dirty="0" smtClean="0"/>
          </a:p>
        </p:txBody>
      </p:sp>
      <p:pic>
        <p:nvPicPr>
          <p:cNvPr id="6" name="Picture 5" descr="Screen Shot 2015-04-26 at 8.49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0" y="1765300"/>
            <a:ext cx="7393260" cy="295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4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26 at 8.47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978" y="620688"/>
            <a:ext cx="5733414" cy="5949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07495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CD datatype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ISO</a:t>
            </a:r>
          </a:p>
          <a:p>
            <a:pPr lvl="1"/>
            <a:r>
              <a:rPr lang="en-US" dirty="0" smtClean="0"/>
              <a:t>Code, code system, code system name, code system version, value set id, value set version, coding rationale, updateMode, flavorId, nullFlavor, controlAct root &amp; extension, validTime low and high</a:t>
            </a:r>
          </a:p>
          <a:p>
            <a:pPr lvl="1"/>
            <a:r>
              <a:rPr lang="en-US" dirty="0" smtClean="0"/>
              <a:t>displayName with language and translations</a:t>
            </a:r>
          </a:p>
          <a:p>
            <a:pPr lvl="1"/>
            <a:r>
              <a:rPr lang="en-US" dirty="0" smtClean="0"/>
              <a:t>originalText with mediaType, language, compression, integrityCheck, thumbnail, description, translations, reference (can be text, video, whatever)</a:t>
            </a:r>
          </a:p>
          <a:p>
            <a:pPr lvl="1"/>
            <a:r>
              <a:rPr lang="en-US" dirty="0" smtClean="0"/>
              <a:t>Translations (most of same info as code)</a:t>
            </a:r>
          </a:p>
          <a:p>
            <a:pPr lvl="1"/>
            <a:r>
              <a:rPr lang="en-US" dirty="0" smtClean="0"/>
              <a:t>Source code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398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CD datatype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FHIR</a:t>
            </a:r>
          </a:p>
          <a:p>
            <a:pPr lvl="1"/>
            <a:r>
              <a:rPr lang="en-US" b="1" dirty="0" smtClean="0"/>
              <a:t>Code</a:t>
            </a:r>
            <a:r>
              <a:rPr lang="en-US" dirty="0" smtClean="0"/>
              <a:t>, </a:t>
            </a:r>
            <a:r>
              <a:rPr lang="en-US" b="1" dirty="0" smtClean="0"/>
              <a:t>code system</a:t>
            </a:r>
            <a:r>
              <a:rPr lang="en-US" dirty="0" smtClean="0"/>
              <a:t>, </a:t>
            </a:r>
            <a:r>
              <a:rPr lang="en-US" strike="sngStrike" dirty="0" smtClean="0">
                <a:solidFill>
                  <a:srgbClr val="FF0000"/>
                </a:solidFill>
              </a:rPr>
              <a:t>code system name, code system version, value set id, value set version coding rationale, updateMode, flavorId, nullFlavor, controlAct root &amp; extension, validTime low and high</a:t>
            </a:r>
          </a:p>
          <a:p>
            <a:pPr lvl="1"/>
            <a:r>
              <a:rPr lang="en-US" b="1" dirty="0" smtClean="0"/>
              <a:t>displayName</a:t>
            </a:r>
            <a:r>
              <a:rPr lang="en-US" dirty="0" smtClean="0"/>
              <a:t> </a:t>
            </a:r>
            <a:r>
              <a:rPr lang="en-US" strike="sngStrike" dirty="0" smtClean="0">
                <a:solidFill>
                  <a:srgbClr val="FF0000"/>
                </a:solidFill>
              </a:rPr>
              <a:t>with language and translations</a:t>
            </a:r>
          </a:p>
          <a:p>
            <a:pPr lvl="1"/>
            <a:r>
              <a:rPr lang="en-US" b="1" dirty="0" smtClean="0"/>
              <a:t>originalText</a:t>
            </a:r>
            <a:r>
              <a:rPr lang="en-US" dirty="0" smtClean="0"/>
              <a:t> </a:t>
            </a:r>
            <a:r>
              <a:rPr lang="en-US" strike="sngStrike" dirty="0" smtClean="0">
                <a:solidFill>
                  <a:srgbClr val="FF0000"/>
                </a:solidFill>
              </a:rPr>
              <a:t>with mediaType, language, compression, integrityCheck, thumbnail, description, translations, reference</a:t>
            </a:r>
            <a:r>
              <a:rPr lang="en-US" dirty="0" smtClean="0"/>
              <a:t> (can be </a:t>
            </a:r>
            <a:r>
              <a:rPr lang="en-US" b="1" dirty="0" smtClean="0"/>
              <a:t>text</a:t>
            </a:r>
            <a:r>
              <a:rPr lang="en-US" strike="sngStrike" dirty="0" smtClean="0">
                <a:solidFill>
                  <a:srgbClr val="FF0000"/>
                </a:solidFill>
              </a:rPr>
              <a:t>, video, whatever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Translations</a:t>
            </a:r>
            <a:r>
              <a:rPr lang="en-US" dirty="0" smtClean="0"/>
              <a:t> (most of same info as code)</a:t>
            </a:r>
          </a:p>
          <a:p>
            <a:pPr lvl="1"/>
            <a:r>
              <a:rPr lang="en-US" b="1" dirty="0" smtClean="0"/>
              <a:t>Source code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4049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CodeableConcept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48</a:t>
            </a:fld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880"/>
            <a:ext cx="8356602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1844824"/>
            <a:ext cx="203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CodeableConcept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3645024"/>
            <a:ext cx="91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Coding</a:t>
            </a:r>
            <a:endParaRPr lang="en-US" dirty="0"/>
          </a:p>
        </p:txBody>
      </p:sp>
      <p:pic>
        <p:nvPicPr>
          <p:cNvPr id="6" name="Picture 5" descr="Screen Shot 2015-04-26 at 10.04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149080"/>
            <a:ext cx="8136904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24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clinFHIR</a:t>
            </a:r>
          </a:p>
          <a:p>
            <a:pPr lvl="1"/>
            <a:r>
              <a:rPr lang="en-US" dirty="0" smtClean="0"/>
              <a:t>Educational tool</a:t>
            </a:r>
          </a:p>
          <a:p>
            <a:pPr lvl="2"/>
            <a:r>
              <a:rPr lang="en-US" dirty="0" smtClean="0"/>
              <a:t>For non-techies (especially clinicians &amp; BA)</a:t>
            </a:r>
          </a:p>
          <a:p>
            <a:pPr lvl="2"/>
            <a:r>
              <a:rPr lang="en-US" dirty="0" smtClean="0"/>
              <a:t>Beta software!</a:t>
            </a:r>
          </a:p>
          <a:p>
            <a:pPr lvl="1"/>
            <a:r>
              <a:rPr lang="en-US" dirty="0" smtClean="0"/>
              <a:t>Resource Builder</a:t>
            </a:r>
          </a:p>
          <a:p>
            <a:pPr lvl="2"/>
            <a:r>
              <a:rPr lang="en-US" dirty="0" smtClean="0"/>
              <a:t>View Resources</a:t>
            </a:r>
          </a:p>
          <a:p>
            <a:pPr lvl="2"/>
            <a:r>
              <a:rPr lang="en-US" dirty="0" smtClean="0"/>
              <a:t>Create Condition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FHIR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70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you?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your background with HL7?</a:t>
            </a:r>
          </a:p>
          <a:p>
            <a:pPr lvl="1"/>
            <a:r>
              <a:rPr lang="en-US" dirty="0"/>
              <a:t>v</a:t>
            </a:r>
            <a:r>
              <a:rPr lang="en-US" dirty="0" smtClean="0"/>
              <a:t>2? </a:t>
            </a:r>
            <a:r>
              <a:rPr lang="en-US" dirty="0"/>
              <a:t>v</a:t>
            </a:r>
            <a:r>
              <a:rPr lang="en-US" dirty="0" smtClean="0"/>
              <a:t>3? CDA? Brand new?</a:t>
            </a:r>
          </a:p>
          <a:p>
            <a:r>
              <a:rPr lang="en-US" dirty="0" smtClean="0"/>
              <a:t>What’s your role?</a:t>
            </a:r>
          </a:p>
          <a:p>
            <a:pPr lvl="1"/>
            <a:r>
              <a:rPr lang="en-US" dirty="0" smtClean="0"/>
              <a:t>Developer? Manager? Clinician? Other?</a:t>
            </a:r>
          </a:p>
          <a:p>
            <a:r>
              <a:rPr lang="en-US" dirty="0" smtClean="0"/>
              <a:t>What’s the single most important thing for you to get out of today’s course?</a:t>
            </a:r>
          </a:p>
          <a:p>
            <a:pPr lvl="1"/>
            <a:r>
              <a:rPr lang="en-US" dirty="0" smtClean="0"/>
              <a:t>Please be brief!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0027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7272808" cy="1152128"/>
          </a:xfrm>
        </p:spPr>
        <p:txBody>
          <a:bodyPr/>
          <a:lstStyle/>
          <a:p>
            <a:r>
              <a:rPr lang="en-AU" dirty="0" smtClean="0"/>
              <a:t>Resource Documentation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7772400" cy="4773614"/>
          </a:xfrm>
        </p:spPr>
        <p:txBody>
          <a:bodyPr/>
          <a:lstStyle/>
          <a:p>
            <a:pPr marL="0" indent="0">
              <a:buNone/>
            </a:pPr>
            <a:r>
              <a:rPr lang="en-AU" sz="2800" dirty="0" smtClean="0"/>
              <a:t>For each Resource:</a:t>
            </a:r>
          </a:p>
          <a:p>
            <a:r>
              <a:rPr lang="en-AU" sz="2800" dirty="0" smtClean="0"/>
              <a:t>Scope and Usage Notes</a:t>
            </a:r>
          </a:p>
          <a:p>
            <a:r>
              <a:rPr lang="en-AU" sz="2800" dirty="0" smtClean="0"/>
              <a:t>Resource Content (UML and XML)</a:t>
            </a:r>
          </a:p>
          <a:p>
            <a:r>
              <a:rPr lang="en-AU" sz="2800" dirty="0" smtClean="0"/>
              <a:t>Terminology Bindings</a:t>
            </a:r>
          </a:p>
          <a:p>
            <a:r>
              <a:rPr lang="en-AU" sz="2800" dirty="0" smtClean="0"/>
              <a:t>Constraints</a:t>
            </a:r>
          </a:p>
          <a:p>
            <a:r>
              <a:rPr lang="en-AU" sz="2800" dirty="0" smtClean="0"/>
              <a:t>Implementation Issues</a:t>
            </a:r>
          </a:p>
          <a:p>
            <a:r>
              <a:rPr lang="en-AU" sz="2800" dirty="0" smtClean="0"/>
              <a:t>Search Parameters</a:t>
            </a:r>
          </a:p>
          <a:p>
            <a:r>
              <a:rPr lang="en-AU" sz="2800" dirty="0" smtClean="0"/>
              <a:t>Examples, Profiles, Formal Definitions</a:t>
            </a:r>
          </a:p>
          <a:p>
            <a:r>
              <a:rPr lang="en-AU" sz="2800" dirty="0" smtClean="0"/>
              <a:t>Mappings to RIM, CDA, v2, </a:t>
            </a:r>
            <a:r>
              <a:rPr lang="en-AU" sz="2800" dirty="0" err="1" smtClean="0"/>
              <a:t>etc</a:t>
            </a:r>
            <a:endParaRPr lang="en-AU" sz="2800" dirty="0" smtClean="0"/>
          </a:p>
          <a:p>
            <a:endParaRPr lang="en-AU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739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 Resource Definitions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7772400" cy="4235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1863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52</a:t>
            </a:fld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93" y="251221"/>
            <a:ext cx="8607855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7604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53</a:t>
            </a:fld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04-26 at 8.07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84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29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Polymorphic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5013176"/>
            <a:ext cx="7643192" cy="108012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Where a property can have different </a:t>
            </a:r>
            <a:r>
              <a:rPr lang="en-US" dirty="0" err="1" smtClean="0"/>
              <a:t>datatypes</a:t>
            </a:r>
            <a:endParaRPr lang="en-US" dirty="0" smtClean="0"/>
          </a:p>
          <a:p>
            <a:r>
              <a:rPr lang="en-US" dirty="0" smtClean="0"/>
              <a:t>Can use a profile to restrict to specific type</a:t>
            </a:r>
          </a:p>
          <a:p>
            <a:pPr lvl="1"/>
            <a:r>
              <a:rPr lang="en-US" dirty="0" smtClean="0"/>
              <a:t>To come!</a:t>
            </a:r>
            <a:endParaRPr lang="en-US" dirty="0"/>
          </a:p>
        </p:txBody>
      </p:sp>
      <p:pic>
        <p:nvPicPr>
          <p:cNvPr id="4" name="Picture 3" descr="Screen Shot 2015-07-21 at 7.13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28800"/>
            <a:ext cx="82677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4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82000" cy="880120"/>
          </a:xfrm>
        </p:spPr>
        <p:txBody>
          <a:bodyPr/>
          <a:lstStyle/>
          <a:p>
            <a:r>
              <a:rPr lang="en-US" dirty="0" smtClean="0"/>
              <a:t>For coded elements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55</a:t>
            </a:fld>
            <a:endParaRPr lang="en-CA" dirty="0"/>
          </a:p>
        </p:txBody>
      </p:sp>
      <p:pic>
        <p:nvPicPr>
          <p:cNvPr id="5" name="Picture 4" descr="Screen Shot 2015-04-26 at 9.59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4526"/>
            <a:ext cx="9144000" cy="389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8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 &amp; Notes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56</a:t>
            </a:fld>
            <a:endParaRPr lang="en-CA" dirty="0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53319"/>
            <a:ext cx="7256463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5732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spec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View a resource in more detail…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35743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Identity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different ‘sorts’ of identity</a:t>
            </a:r>
          </a:p>
          <a:p>
            <a:pPr lvl="1"/>
            <a:r>
              <a:rPr lang="en-US" dirty="0" smtClean="0"/>
              <a:t>ID identifies a resource on a server</a:t>
            </a:r>
          </a:p>
          <a:p>
            <a:pPr lvl="2"/>
            <a:r>
              <a:rPr lang="en-US" dirty="0" smtClean="0"/>
              <a:t>Is metadata</a:t>
            </a:r>
          </a:p>
          <a:p>
            <a:pPr lvl="2"/>
            <a:r>
              <a:rPr lang="en-US" dirty="0" smtClean="0"/>
              <a:t>Will change between servers</a:t>
            </a:r>
          </a:p>
          <a:p>
            <a:pPr lvl="1"/>
            <a:r>
              <a:rPr lang="en-US" dirty="0" smtClean="0"/>
              <a:t>Identifier</a:t>
            </a:r>
          </a:p>
          <a:p>
            <a:pPr lvl="2"/>
            <a:r>
              <a:rPr lang="en-US" dirty="0" smtClean="0"/>
              <a:t>Business identifier</a:t>
            </a:r>
          </a:p>
          <a:p>
            <a:pPr lvl="2"/>
            <a:r>
              <a:rPr lang="en-US" dirty="0" smtClean="0"/>
              <a:t>Is an element in the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72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Resource’s 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6368" y="836712"/>
            <a:ext cx="7402016" cy="2985095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636360"/>
              </a:solidFill>
            </a:endParaRPr>
          </a:p>
          <a:p>
            <a:endParaRPr lang="en-US" dirty="0" smtClean="0">
              <a:solidFill>
                <a:srgbClr val="636360"/>
              </a:solidFill>
            </a:endParaRPr>
          </a:p>
          <a:p>
            <a:pPr lvl="1"/>
            <a:endParaRPr lang="en-US" dirty="0" smtClean="0">
              <a:solidFill>
                <a:srgbClr val="636360"/>
              </a:solidFill>
            </a:endParaRPr>
          </a:p>
          <a:p>
            <a:pPr lvl="1"/>
            <a:endParaRPr lang="en-US" b="1" dirty="0" smtClean="0">
              <a:solidFill>
                <a:srgbClr val="63636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b="1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http://server.org/fhir/Patient/1</a:t>
            </a:r>
            <a:endParaRPr lang="en-US" b="1" dirty="0">
              <a:solidFill>
                <a:srgbClr val="6363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Left Brace 5"/>
          <p:cNvSpPr/>
          <p:nvPr/>
        </p:nvSpPr>
        <p:spPr bwMode="auto">
          <a:xfrm rot="16200000">
            <a:off x="3481400" y="1474304"/>
            <a:ext cx="381000" cy="4248471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636360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67744" y="3745468"/>
            <a:ext cx="1365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36360"/>
                </a:solidFill>
              </a:rPr>
              <a:t>endpoint</a:t>
            </a:r>
            <a:endParaRPr lang="en-US" dirty="0">
              <a:solidFill>
                <a:srgbClr val="636360"/>
              </a:solidFill>
            </a:endParaRPr>
          </a:p>
        </p:txBody>
      </p:sp>
      <p:sp>
        <p:nvSpPr>
          <p:cNvPr id="8" name="Left Brace 7"/>
          <p:cNvSpPr/>
          <p:nvPr/>
        </p:nvSpPr>
        <p:spPr bwMode="auto">
          <a:xfrm rot="5400000">
            <a:off x="6461920" y="2294586"/>
            <a:ext cx="468633" cy="1080119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636360"/>
              </a:solidFill>
              <a:effectLst/>
              <a:latin typeface="Arial" charset="0"/>
            </a:endParaRPr>
          </a:p>
        </p:txBody>
      </p:sp>
      <p:sp>
        <p:nvSpPr>
          <p:cNvPr id="9" name="Left Brace 8"/>
          <p:cNvSpPr/>
          <p:nvPr/>
        </p:nvSpPr>
        <p:spPr bwMode="auto">
          <a:xfrm rot="16200000">
            <a:off x="7537273" y="3318888"/>
            <a:ext cx="380999" cy="457206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636360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8985" y="2204864"/>
            <a:ext cx="2049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36360"/>
                </a:solidFill>
              </a:rPr>
              <a:t>resource type</a:t>
            </a:r>
            <a:endParaRPr lang="en-US" dirty="0">
              <a:solidFill>
                <a:srgbClr val="6363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20040" y="3861048"/>
            <a:ext cx="36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36360"/>
                </a:solidFill>
              </a:rPr>
              <a:t>id</a:t>
            </a:r>
            <a:endParaRPr lang="en-US" dirty="0">
              <a:solidFill>
                <a:srgbClr val="6363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544" y="4725144"/>
            <a:ext cx="8361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36360"/>
                </a:solidFill>
              </a:rPr>
              <a:t>Note: This URL resolves to the current version of a resource</a:t>
            </a:r>
          </a:p>
          <a:p>
            <a:r>
              <a:rPr lang="en-US" dirty="0" smtClean="0">
                <a:solidFill>
                  <a:srgbClr val="636360"/>
                </a:solidFill>
              </a:rPr>
              <a:t>It’s also specific to a server</a:t>
            </a:r>
            <a:endParaRPr lang="en-US" dirty="0">
              <a:solidFill>
                <a:srgbClr val="6363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0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Objectives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You should:</a:t>
            </a:r>
          </a:p>
          <a:p>
            <a:pPr lvl="1"/>
            <a:r>
              <a:rPr lang="en-US" sz="2400" dirty="0" smtClean="0"/>
              <a:t>Know where FHIR fits in the broader healthcare landscape, including other HL7 specifications</a:t>
            </a:r>
          </a:p>
          <a:p>
            <a:pPr lvl="1"/>
            <a:r>
              <a:rPr lang="en-US" sz="2400" dirty="0" smtClean="0"/>
              <a:t>Be able to explain what FHIR is to others in your organization, and what impact it might have</a:t>
            </a:r>
          </a:p>
          <a:p>
            <a:pPr lvl="1"/>
            <a:r>
              <a:rPr lang="en-US" sz="2400" dirty="0" smtClean="0"/>
              <a:t>Be equipped to help your organization determine if, when, where and how you might use FHIR</a:t>
            </a:r>
          </a:p>
          <a:p>
            <a:pPr lvl="1"/>
            <a:r>
              <a:rPr lang="en-US" sz="2400" dirty="0" smtClean="0"/>
              <a:t>Know how to approach the FHIR specification to find out what more you need to know</a:t>
            </a:r>
          </a:p>
          <a:p>
            <a:pPr lvl="1"/>
            <a:r>
              <a:rPr lang="en-US" sz="2400" dirty="0" smtClean="0"/>
              <a:t>Be prepared for the more detailed tutorials</a:t>
            </a:r>
          </a:p>
          <a:p>
            <a:pPr lvl="1"/>
            <a:r>
              <a:rPr lang="en-US" sz="2400" dirty="0" smtClean="0"/>
              <a:t>Be able to engage with the 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383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“Business” </a:t>
            </a:r>
            <a:r>
              <a:rPr lang="nl-NL" dirty="0" err="1" smtClean="0"/>
              <a:t>identifiers</a:t>
            </a:r>
            <a:endParaRPr lang="nl-N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1416"/>
          <a:stretch/>
        </p:blipFill>
        <p:spPr bwMode="auto">
          <a:xfrm>
            <a:off x="323529" y="1957724"/>
            <a:ext cx="4553272" cy="4138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4604" y="1957724"/>
            <a:ext cx="3984596" cy="4062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 bwMode="auto">
          <a:xfrm>
            <a:off x="323528" y="3530898"/>
            <a:ext cx="4464496" cy="330150"/>
          </a:xfrm>
          <a:prstGeom prst="roundRect">
            <a:avLst/>
          </a:prstGeom>
          <a:noFill/>
          <a:ln w="57150"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4876800" y="2489250"/>
            <a:ext cx="3962400" cy="330150"/>
          </a:xfrm>
          <a:prstGeom prst="roundRect">
            <a:avLst/>
          </a:prstGeom>
          <a:noFill/>
          <a:ln w="57150"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45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all about combining resources . . .</a:t>
            </a:r>
            <a:endParaRPr lang="en-CA" dirty="0"/>
          </a:p>
        </p:txBody>
      </p:sp>
      <p:grpSp>
        <p:nvGrpSpPr>
          <p:cNvPr id="6" name="Group 5"/>
          <p:cNvGrpSpPr/>
          <p:nvPr/>
        </p:nvGrpSpPr>
        <p:grpSpPr>
          <a:xfrm>
            <a:off x="4611512" y="3042140"/>
            <a:ext cx="1616672" cy="1901825"/>
            <a:chOff x="4211960" y="3176791"/>
            <a:chExt cx="1616672" cy="1901825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55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088732" y="3338716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211960" y="3563652"/>
              <a:ext cx="140064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FFFF"/>
                  </a:solidFill>
                </a:rPr>
                <a:t>Diagnostic</a:t>
              </a:r>
            </a:p>
            <a:p>
              <a:pPr algn="ctr"/>
              <a:endParaRPr lang="en-US" sz="2000" dirty="0" smtClean="0">
                <a:solidFill>
                  <a:srgbClr val="FFFFFF"/>
                </a:solidFill>
              </a:endParaRPr>
            </a:p>
            <a:p>
              <a:pPr algn="ctr"/>
              <a:r>
                <a:rPr lang="en-US" sz="2000" dirty="0" smtClean="0">
                  <a:solidFill>
                    <a:srgbClr val="FFFFFF"/>
                  </a:solidFill>
                </a:rPr>
                <a:t>Report</a:t>
              </a:r>
              <a:endParaRPr lang="en-CA" sz="2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027337" y="3071758"/>
            <a:ext cx="1901825" cy="1577975"/>
            <a:chOff x="2267744" y="3284984"/>
            <a:chExt cx="1901825" cy="1577975"/>
          </a:xfrm>
        </p:grpSpPr>
        <p:pic>
          <p:nvPicPr>
            <p:cNvPr id="14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267744" y="3284984"/>
              <a:ext cx="1901825" cy="15779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2714600" y="3750941"/>
              <a:ext cx="10081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FFFF"/>
                  </a:solidFill>
                </a:rPr>
                <a:t>Patient</a:t>
              </a:r>
            </a:p>
            <a:p>
              <a:pPr algn="ctr"/>
              <a:endParaRPr lang="en-US" sz="1200" dirty="0" smtClean="0">
                <a:solidFill>
                  <a:srgbClr val="636360"/>
                </a:solidFill>
              </a:endParaRPr>
            </a:p>
            <a:p>
              <a:pPr algn="ctr"/>
              <a:endParaRPr lang="en-US" sz="1200" dirty="0">
                <a:solidFill>
                  <a:srgbClr val="63636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23481" y="4581129"/>
            <a:ext cx="1901825" cy="1577975"/>
            <a:chOff x="3923928" y="5013176"/>
            <a:chExt cx="1901825" cy="1577975"/>
          </a:xfrm>
        </p:grpSpPr>
        <p:pic>
          <p:nvPicPr>
            <p:cNvPr id="13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5013176"/>
              <a:ext cx="1901825" cy="15779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4169568" y="5517232"/>
              <a:ext cx="15150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FFFF"/>
                  </a:solidFill>
                </a:rPr>
                <a:t>Practitioner</a:t>
              </a:r>
            </a:p>
            <a:p>
              <a:endParaRPr lang="en-US" sz="1200" dirty="0" smtClean="0">
                <a:solidFill>
                  <a:srgbClr val="636360"/>
                </a:solidFill>
              </a:endParaRPr>
            </a:p>
            <a:p>
              <a:endParaRPr lang="en-US" sz="1200" dirty="0">
                <a:solidFill>
                  <a:srgbClr val="63636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293864" y="1796819"/>
            <a:ext cx="1901825" cy="1577975"/>
            <a:chOff x="3895115" y="1724725"/>
            <a:chExt cx="1901825" cy="1577975"/>
          </a:xfrm>
        </p:grpSpPr>
        <p:pic>
          <p:nvPicPr>
            <p:cNvPr id="17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895115" y="1724725"/>
              <a:ext cx="1901825" cy="15779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4130393" y="2348794"/>
              <a:ext cx="1626567" cy="769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FFFF"/>
                  </a:solidFill>
                </a:rPr>
                <a:t>Observation</a:t>
              </a:r>
            </a:p>
            <a:p>
              <a:pPr algn="ctr"/>
              <a:endParaRPr lang="en-US" sz="1200" dirty="0" smtClean="0">
                <a:solidFill>
                  <a:srgbClr val="636360"/>
                </a:solidFill>
              </a:endParaRPr>
            </a:p>
            <a:p>
              <a:pPr algn="ctr"/>
              <a:endParaRPr lang="en-US" sz="1200" dirty="0">
                <a:solidFill>
                  <a:srgbClr val="636360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475657" y="2813445"/>
            <a:ext cx="1944217" cy="2535765"/>
            <a:chOff x="752082" y="3284984"/>
            <a:chExt cx="1638667" cy="1901825"/>
          </a:xfrm>
        </p:grpSpPr>
        <p:pic>
          <p:nvPicPr>
            <p:cNvPr id="33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50849" y="3446909"/>
              <a:ext cx="1901825" cy="15779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752082" y="3962675"/>
              <a:ext cx="1276797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Organization</a:t>
              </a:r>
            </a:p>
            <a:p>
              <a:pPr algn="ctr"/>
              <a:endParaRPr lang="en-US" sz="1100" dirty="0" smtClean="0">
                <a:solidFill>
                  <a:srgbClr val="636360"/>
                </a:solidFill>
              </a:endParaRPr>
            </a:p>
            <a:p>
              <a:pPr algn="ctr"/>
              <a:endParaRPr lang="en-US" sz="1100" dirty="0">
                <a:solidFill>
                  <a:srgbClr val="636360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79512" y="1796819"/>
            <a:ext cx="9287873" cy="4552572"/>
            <a:chOff x="179512" y="1347614"/>
            <a:chExt cx="9287873" cy="3414430"/>
          </a:xfrm>
        </p:grpSpPr>
        <p:sp>
          <p:nvSpPr>
            <p:cNvPr id="10" name="TextBox 9"/>
            <p:cNvSpPr txBox="1"/>
            <p:nvPr/>
          </p:nvSpPr>
          <p:spPr>
            <a:xfrm rot="2080367">
              <a:off x="1258327" y="1890146"/>
              <a:ext cx="4077083" cy="300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636360"/>
                  </a:solidFill>
                </a:rPr>
                <a:t>http://</a:t>
              </a:r>
              <a:r>
                <a:rPr lang="en-US" sz="2000" dirty="0" err="1" smtClean="0">
                  <a:solidFill>
                    <a:srgbClr val="636360"/>
                  </a:solidFill>
                </a:rPr>
                <a:t>moh.govt.nz</a:t>
              </a:r>
              <a:r>
                <a:rPr lang="en-US" sz="2000" dirty="0" smtClean="0">
                  <a:solidFill>
                    <a:srgbClr val="636360"/>
                  </a:solidFill>
                </a:rPr>
                <a:t>/</a:t>
              </a:r>
              <a:r>
                <a:rPr lang="en-US" sz="2000" dirty="0" err="1" smtClean="0">
                  <a:solidFill>
                    <a:srgbClr val="636360"/>
                  </a:solidFill>
                </a:rPr>
                <a:t>nhi</a:t>
              </a:r>
              <a:r>
                <a:rPr lang="en-US" sz="2000" dirty="0" smtClean="0">
                  <a:solidFill>
                    <a:srgbClr val="636360"/>
                  </a:solidFill>
                </a:rPr>
                <a:t>/Patient/223</a:t>
              </a:r>
              <a:endParaRPr lang="nl-NL" sz="2000" dirty="0">
                <a:solidFill>
                  <a:srgbClr val="63636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211960" y="4461961"/>
              <a:ext cx="4433125" cy="300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636360"/>
                  </a:solidFill>
                </a:rPr>
                <a:t>http:/</a:t>
              </a:r>
              <a:r>
                <a:rPr lang="en-US" sz="2000" dirty="0">
                  <a:solidFill>
                    <a:srgbClr val="636360"/>
                  </a:solidFill>
                </a:rPr>
                <a:t>/</a:t>
              </a:r>
              <a:r>
                <a:rPr lang="en-US" sz="2000" dirty="0" err="1">
                  <a:solidFill>
                    <a:srgbClr val="636360"/>
                  </a:solidFill>
                </a:rPr>
                <a:t>moh.govt.nz</a:t>
              </a:r>
              <a:r>
                <a:rPr lang="en-US" sz="2000" dirty="0">
                  <a:solidFill>
                    <a:srgbClr val="636360"/>
                  </a:solidFill>
                </a:rPr>
                <a:t>/</a:t>
              </a:r>
              <a:r>
                <a:rPr lang="en-US" sz="2000" dirty="0" err="1">
                  <a:solidFill>
                    <a:srgbClr val="636360"/>
                  </a:solidFill>
                </a:rPr>
                <a:t>hpi</a:t>
              </a:r>
              <a:r>
                <a:rPr lang="en-US" sz="2000" dirty="0" smtClean="0">
                  <a:solidFill>
                    <a:srgbClr val="636360"/>
                  </a:solidFill>
                </a:rPr>
                <a:t>/Practitioner/87</a:t>
              </a:r>
              <a:endParaRPr lang="nl-NL" sz="2000" dirty="0">
                <a:solidFill>
                  <a:srgbClr val="63636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19483" y="2867972"/>
              <a:ext cx="4447902" cy="300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636360"/>
                  </a:solidFill>
                </a:rPr>
                <a:t>http://lab.hospitalA.org/DiagRep/4445</a:t>
              </a:r>
              <a:endParaRPr lang="nl-NL" sz="2000" dirty="0">
                <a:solidFill>
                  <a:srgbClr val="63636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72000" y="1347614"/>
              <a:ext cx="4827989" cy="300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636360"/>
                  </a:solidFill>
                </a:rPr>
                <a:t>http://lab.hospitalA.org/Observation/3ff27</a:t>
              </a:r>
              <a:endParaRPr lang="nl-NL" sz="2000" dirty="0">
                <a:solidFill>
                  <a:srgbClr val="63636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512" y="3999859"/>
              <a:ext cx="4376268" cy="300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636360"/>
                  </a:solidFill>
                </a:rPr>
                <a:t>http://</a:t>
              </a:r>
              <a:r>
                <a:rPr lang="en-US" sz="2000" dirty="0" err="1" smtClean="0">
                  <a:solidFill>
                    <a:srgbClr val="636360"/>
                  </a:solidFill>
                </a:rPr>
                <a:t>moh.govt.nz</a:t>
              </a:r>
              <a:r>
                <a:rPr lang="en-US" sz="2000" dirty="0" smtClean="0">
                  <a:solidFill>
                    <a:srgbClr val="636360"/>
                  </a:solidFill>
                </a:rPr>
                <a:t>/</a:t>
              </a:r>
              <a:r>
                <a:rPr lang="en-US" sz="2000" dirty="0" err="1" smtClean="0">
                  <a:solidFill>
                    <a:srgbClr val="636360"/>
                  </a:solidFill>
                </a:rPr>
                <a:t>hpi</a:t>
              </a:r>
              <a:r>
                <a:rPr lang="en-US" sz="2000" dirty="0" smtClean="0">
                  <a:solidFill>
                    <a:srgbClr val="636360"/>
                  </a:solidFill>
                </a:rPr>
                <a:t>/Organization/1</a:t>
              </a:r>
              <a:endParaRPr lang="nl-NL" sz="2000" dirty="0">
                <a:solidFill>
                  <a:srgbClr val="6363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740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References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sz="2600" dirty="0" smtClean="0"/>
              <a:t>Resources are independent – don’t need other resources to correctly interpret a resource</a:t>
            </a:r>
          </a:p>
          <a:p>
            <a:r>
              <a:rPr lang="en-AU" sz="2600" dirty="0" smtClean="0"/>
              <a:t>But resources reference each other extensively to form a web of information</a:t>
            </a:r>
          </a:p>
          <a:p>
            <a:r>
              <a:rPr lang="en-AU" sz="2600" dirty="0" smtClean="0"/>
              <a:t>Need to resolve references to fully understand the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7BA541E5-6822-8543-9807-26155EA309BB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11560" y="4509120"/>
            <a:ext cx="8208912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73050" indent="-2730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charset="2"/>
              <a:buChar char=""/>
              <a:defRPr sz="26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ＭＳ Ｐゴシック" charset="-128"/>
              </a:defRPr>
            </a:lvl1pPr>
            <a:lvl2pPr marL="547688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charset="2"/>
              <a:buChar char=""/>
              <a:defRPr sz="24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2pPr>
            <a:lvl3pPr marL="822325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CBADAB"/>
              </a:buClr>
              <a:buSzPct val="85000"/>
              <a:buFont typeface="Wingdings 2" charset="2"/>
              <a:buChar char=""/>
              <a:defRPr sz="20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3pPr>
            <a:lvl4pPr marL="1096963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charset="2"/>
              <a:buChar char=""/>
              <a:defRPr sz="20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600" b="0" dirty="0" smtClean="0">
                <a:latin typeface="Courier New" panose="02070309020205020404" pitchFamily="49" charset="0"/>
              </a:rPr>
              <a:t>&lt;Procedure </a:t>
            </a:r>
            <a:r>
              <a:rPr lang="en-AU" sz="1600" b="0" dirty="0" err="1" smtClean="0">
                <a:latin typeface="Courier New" panose="02070309020205020404" pitchFamily="49" charset="0"/>
              </a:rPr>
              <a:t>xmlns</a:t>
            </a:r>
            <a:r>
              <a:rPr lang="en-AU" sz="1600" b="0" dirty="0" smtClean="0">
                <a:latin typeface="Courier New" panose="02070309020205020404" pitchFamily="49" charset="0"/>
              </a:rPr>
              <a:t>="http://hl7.org/</a:t>
            </a:r>
            <a:r>
              <a:rPr lang="en-AU" sz="1600" b="0" dirty="0" err="1" smtClean="0">
                <a:latin typeface="Courier New" panose="02070309020205020404" pitchFamily="49" charset="0"/>
              </a:rPr>
              <a:t>fhir</a:t>
            </a:r>
            <a:r>
              <a:rPr lang="en-AU" sz="1600" b="0" dirty="0" smtClean="0">
                <a:latin typeface="Courier New" panose="02070309020205020404" pitchFamily="49" charset="0"/>
              </a:rPr>
              <a:t>"&gt;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600" b="0" dirty="0">
                <a:latin typeface="Courier New" panose="02070309020205020404" pitchFamily="49" charset="0"/>
              </a:rPr>
              <a:t> </a:t>
            </a:r>
            <a:r>
              <a:rPr lang="en-AU" sz="1600" b="0" dirty="0" smtClean="0">
                <a:latin typeface="Courier New" panose="02070309020205020404" pitchFamily="49" charset="0"/>
              </a:rPr>
              <a:t> &lt;subject&gt;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600" b="0" dirty="0">
                <a:latin typeface="Courier New" panose="02070309020205020404" pitchFamily="49" charset="0"/>
              </a:rPr>
              <a:t> </a:t>
            </a:r>
            <a:r>
              <a:rPr lang="en-AU" sz="1600" b="0" dirty="0" smtClean="0">
                <a:latin typeface="Courier New" panose="02070309020205020404" pitchFamily="49" charset="0"/>
              </a:rPr>
              <a:t>   &lt;reference value="Patient/23"/&gt;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600" b="0" dirty="0">
                <a:latin typeface="Courier New" panose="02070309020205020404" pitchFamily="49" charset="0"/>
              </a:rPr>
              <a:t> </a:t>
            </a:r>
            <a:r>
              <a:rPr lang="en-AU" sz="1600" b="0" dirty="0" smtClean="0">
                <a:latin typeface="Courier New" panose="02070309020205020404" pitchFamily="49" charset="0"/>
              </a:rPr>
              <a:t> &lt;/subject&gt;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600" b="0" dirty="0">
                <a:latin typeface="Courier New" panose="02070309020205020404" pitchFamily="49" charset="0"/>
              </a:rPr>
              <a:t> </a:t>
            </a:r>
            <a:r>
              <a:rPr lang="en-AU" sz="1600" b="0" dirty="0" smtClean="0">
                <a:latin typeface="Courier New" panose="02070309020205020404" pitchFamily="49" charset="0"/>
              </a:rPr>
              <a:t>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600" b="0" dirty="0" smtClean="0">
                <a:latin typeface="Courier New" panose="02070309020205020404" pitchFamily="49" charset="0"/>
              </a:rPr>
              <a:t>&lt;report&gt;</a:t>
            </a:r>
            <a:endParaRPr lang="en-AU" sz="1600" b="0" dirty="0"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600" b="0" dirty="0">
                <a:latin typeface="Courier New" panose="02070309020205020404" pitchFamily="49" charset="0"/>
              </a:rPr>
              <a:t>    &lt;reference value</a:t>
            </a:r>
            <a:r>
              <a:rPr lang="en-AU" sz="1600" b="0" dirty="0" smtClean="0">
                <a:latin typeface="Courier New" panose="02070309020205020404" pitchFamily="49" charset="0"/>
              </a:rPr>
              <a:t>=”http://</a:t>
            </a:r>
            <a:r>
              <a:rPr lang="en-AU" sz="1600" b="0" dirty="0" err="1" smtClean="0">
                <a:latin typeface="Courier New" panose="02070309020205020404" pitchFamily="49" charset="0"/>
              </a:rPr>
              <a:t>myServer</a:t>
            </a:r>
            <a:r>
              <a:rPr lang="en-AU" sz="1600" b="0" dirty="0" smtClean="0">
                <a:latin typeface="Courier New" panose="02070309020205020404" pitchFamily="49" charset="0"/>
              </a:rPr>
              <a:t>/</a:t>
            </a:r>
            <a:r>
              <a:rPr lang="en-AU" sz="1600" b="0" dirty="0" err="1" smtClean="0">
                <a:latin typeface="Courier New" panose="02070309020205020404" pitchFamily="49" charset="0"/>
              </a:rPr>
              <a:t>DiagnosticReport</a:t>
            </a:r>
            <a:r>
              <a:rPr lang="en-AU" sz="1600" b="0" dirty="0" smtClean="0">
                <a:latin typeface="Courier New" panose="02070309020205020404" pitchFamily="49" charset="0"/>
              </a:rPr>
              <a:t>/45"</a:t>
            </a:r>
            <a:r>
              <a:rPr lang="en-AU" sz="1600" b="0" dirty="0">
                <a:latin typeface="Courier New" panose="02070309020205020404" pitchFamily="49" charset="0"/>
              </a:rPr>
              <a:t>/&gt;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600" b="0" dirty="0" smtClean="0">
                <a:latin typeface="Courier New" panose="02070309020205020404" pitchFamily="49" charset="0"/>
              </a:rPr>
              <a:t>&lt;/report&gt;</a:t>
            </a:r>
            <a:endParaRPr lang="en-AU" sz="1600" b="0" dirty="0"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endParaRPr lang="en-AU" sz="1600" b="0" dirty="0" smtClean="0"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600" b="0" dirty="0">
                <a:latin typeface="Courier New" panose="02070309020205020404" pitchFamily="49" charset="0"/>
              </a:rPr>
              <a:t> </a:t>
            </a:r>
            <a:r>
              <a:rPr lang="en-AU" sz="1600" b="0" dirty="0" smtClean="0">
                <a:latin typeface="Courier New" panose="02070309020205020404" pitchFamily="49" charset="0"/>
              </a:rPr>
              <a:t> …</a:t>
            </a:r>
            <a:endParaRPr lang="en-AU" sz="1600" b="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712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Rules for references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sz="2600" dirty="0" smtClean="0"/>
              <a:t>References can be relative or absolute</a:t>
            </a:r>
          </a:p>
          <a:p>
            <a:r>
              <a:rPr lang="en-AU" sz="2600" dirty="0" smtClean="0"/>
              <a:t>References don’t have to be to the same server</a:t>
            </a:r>
          </a:p>
          <a:p>
            <a:r>
              <a:rPr lang="en-AU" sz="2600" dirty="0" smtClean="0"/>
              <a:t>Server does not have to enforce integrity</a:t>
            </a:r>
          </a:p>
          <a:p>
            <a:pPr lvl="1"/>
            <a:r>
              <a:rPr lang="en-AU" sz="2100" dirty="0" smtClean="0"/>
              <a:t>Clients need to cater for broken links</a:t>
            </a:r>
          </a:p>
          <a:p>
            <a:r>
              <a:rPr lang="en-AU" sz="2600" dirty="0" smtClean="0"/>
              <a:t>Targets can be ‘contained’ in the resource:</a:t>
            </a:r>
          </a:p>
          <a:p>
            <a:endParaRPr lang="en-AU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7BA541E5-6822-8543-9807-26155EA309BB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55576" y="4149080"/>
            <a:ext cx="7621693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73050" indent="-2730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charset="2"/>
              <a:buChar char=""/>
              <a:defRPr sz="26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ＭＳ Ｐゴシック" charset="-128"/>
              </a:defRPr>
            </a:lvl1pPr>
            <a:lvl2pPr marL="547688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charset="2"/>
              <a:buChar char=""/>
              <a:defRPr sz="24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2pPr>
            <a:lvl3pPr marL="822325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CBADAB"/>
              </a:buClr>
              <a:buSzPct val="85000"/>
              <a:buFont typeface="Wingdings 2" charset="2"/>
              <a:buChar char=""/>
              <a:defRPr sz="20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3pPr>
            <a:lvl4pPr marL="1096963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charset="2"/>
              <a:buChar char=""/>
              <a:defRPr sz="20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 smtClean="0">
                <a:latin typeface="Courier New" panose="02070309020205020404" pitchFamily="49" charset="0"/>
              </a:rPr>
              <a:t>&lt;Procedure </a:t>
            </a:r>
            <a:r>
              <a:rPr lang="en-AU" sz="1800" b="0" dirty="0" err="1" smtClean="0">
                <a:latin typeface="Courier New" panose="02070309020205020404" pitchFamily="49" charset="0"/>
              </a:rPr>
              <a:t>xmlns</a:t>
            </a:r>
            <a:r>
              <a:rPr lang="en-AU" sz="1800" b="0" dirty="0" smtClean="0">
                <a:latin typeface="Courier New" panose="02070309020205020404" pitchFamily="49" charset="0"/>
              </a:rPr>
              <a:t>="http://hl7.org/</a:t>
            </a:r>
            <a:r>
              <a:rPr lang="en-AU" sz="1800" b="0" dirty="0" err="1" smtClean="0">
                <a:latin typeface="Courier New" panose="02070309020205020404" pitchFamily="49" charset="0"/>
              </a:rPr>
              <a:t>fhir</a:t>
            </a:r>
            <a:r>
              <a:rPr lang="en-AU" sz="1800" b="0" dirty="0" smtClean="0">
                <a:latin typeface="Courier New" panose="02070309020205020404" pitchFamily="49" charset="0"/>
              </a:rPr>
              <a:t>"&gt;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&lt;contained&gt;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  &lt;Patient id="pat"&gt;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  &lt;/Patient&gt;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&lt;/contained&gt;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&lt;subject&gt;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  &lt;reference value="#pat"/&gt;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&lt;/subject&gt;</a:t>
            </a:r>
          </a:p>
        </p:txBody>
      </p:sp>
    </p:spTree>
    <p:extLst>
      <p:ext uri="{BB962C8B-B14F-4D97-AF65-F5344CB8AC3E}">
        <p14:creationId xmlns:p14="http://schemas.microsoft.com/office/powerpoint/2010/main" val="2453385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between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64</a:t>
            </a:fld>
            <a:endParaRPr lang="en-CA" dirty="0"/>
          </a:p>
        </p:txBody>
      </p:sp>
      <p:pic>
        <p:nvPicPr>
          <p:cNvPr id="5" name="Picture 4" descr="proced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52" y="2132856"/>
            <a:ext cx="8423920" cy="390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18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Narrative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9552" y="1772816"/>
            <a:ext cx="8075240" cy="5558445"/>
          </a:xfrm>
        </p:spPr>
        <p:txBody>
          <a:bodyPr/>
          <a:lstStyle/>
          <a:p>
            <a:r>
              <a:rPr lang="en-AU" sz="2400" dirty="0" smtClean="0"/>
              <a:t>All resources can carry an html representation of their content</a:t>
            </a:r>
          </a:p>
          <a:p>
            <a:r>
              <a:rPr lang="en-AU" sz="2400" dirty="0" smtClean="0"/>
              <a:t>It’s a clinical safety issue</a:t>
            </a:r>
          </a:p>
          <a:p>
            <a:pPr lvl="1"/>
            <a:r>
              <a:rPr lang="en-AU" sz="2000" dirty="0" smtClean="0"/>
              <a:t>The receiver has a fall back option if the system is not sure it fully understands the content</a:t>
            </a:r>
          </a:p>
          <a:p>
            <a:r>
              <a:rPr lang="en-AU" sz="2400" dirty="0" smtClean="0"/>
              <a:t>It is not mandatory, but SHOULD be present</a:t>
            </a:r>
          </a:p>
          <a:p>
            <a:r>
              <a:rPr lang="en-AU" sz="2400" dirty="0" smtClean="0"/>
              <a:t>In a closed eco-system, with extremely tight control and strong conformance testing, it may not be necessary</a:t>
            </a:r>
          </a:p>
          <a:p>
            <a:pPr lvl="1"/>
            <a:r>
              <a:rPr lang="en-AU" sz="2000" dirty="0" smtClean="0"/>
              <a:t>But things often change over time</a:t>
            </a:r>
          </a:p>
          <a:p>
            <a:pPr lvl="1"/>
            <a:r>
              <a:rPr lang="en-AU" sz="2000" dirty="0" smtClean="0"/>
              <a:t>So using narrative is highly recommended</a:t>
            </a:r>
          </a:p>
          <a:p>
            <a:endParaRPr lang="en-AU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8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Narrative XHTML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3568" y="1772816"/>
            <a:ext cx="7772400" cy="4515082"/>
          </a:xfrm>
        </p:spPr>
        <p:txBody>
          <a:bodyPr/>
          <a:lstStyle/>
          <a:p>
            <a:r>
              <a:rPr lang="en-AU" dirty="0" smtClean="0"/>
              <a:t>Narrative is XHTML. Formatting allowed:</a:t>
            </a:r>
          </a:p>
          <a:p>
            <a:pPr lvl="1"/>
            <a:r>
              <a:rPr lang="en-AU" dirty="0" smtClean="0"/>
              <a:t>Tables, lists, </a:t>
            </a:r>
            <a:r>
              <a:rPr lang="en-AU" dirty="0" err="1" smtClean="0"/>
              <a:t>divs</a:t>
            </a:r>
            <a:r>
              <a:rPr lang="en-AU" dirty="0" smtClean="0"/>
              <a:t>, spans</a:t>
            </a:r>
          </a:p>
          <a:p>
            <a:pPr lvl="1"/>
            <a:r>
              <a:rPr lang="en-AU" dirty="0" smtClean="0"/>
              <a:t>Bold, Italics, styles </a:t>
            </a:r>
            <a:r>
              <a:rPr lang="en-AU" dirty="0" err="1" smtClean="0"/>
              <a:t>etc</a:t>
            </a:r>
            <a:endParaRPr lang="en-AU" dirty="0" smtClean="0"/>
          </a:p>
          <a:p>
            <a:pPr lvl="1"/>
            <a:r>
              <a:rPr lang="en-AU" dirty="0" smtClean="0"/>
              <a:t>E.g. all static content</a:t>
            </a:r>
          </a:p>
          <a:p>
            <a:r>
              <a:rPr lang="en-AU" dirty="0" smtClean="0"/>
              <a:t>Features not allowed:</a:t>
            </a:r>
          </a:p>
          <a:p>
            <a:pPr lvl="1"/>
            <a:r>
              <a:rPr lang="en-AU" dirty="0" smtClean="0"/>
              <a:t>Objects, scripts, forms – no active content</a:t>
            </a:r>
          </a:p>
          <a:p>
            <a:pPr lvl="1"/>
            <a:r>
              <a:rPr lang="en-AU" dirty="0" smtClean="0"/>
              <a:t>Links, </a:t>
            </a:r>
            <a:r>
              <a:rPr lang="en-AU" dirty="0" err="1" smtClean="0"/>
              <a:t>Stylesheets</a:t>
            </a:r>
            <a:r>
              <a:rPr lang="en-AU" dirty="0" smtClean="0"/>
              <a:t>, </a:t>
            </a:r>
            <a:r>
              <a:rPr lang="en-AU" dirty="0" err="1" smtClean="0"/>
              <a:t>iframes</a:t>
            </a:r>
            <a:r>
              <a:rPr lang="en-AU" dirty="0" smtClean="0"/>
              <a:t> – web context</a:t>
            </a:r>
          </a:p>
          <a:p>
            <a:pPr lvl="1"/>
            <a:r>
              <a:rPr lang="en-AU" dirty="0" smtClean="0"/>
              <a:t>Local storage, </a:t>
            </a:r>
            <a:r>
              <a:rPr lang="en-AU" dirty="0" err="1" smtClean="0"/>
              <a:t>Microdata</a:t>
            </a:r>
            <a:r>
              <a:rPr lang="en-AU" dirty="0" smtClean="0"/>
              <a:t> (no active content)</a:t>
            </a:r>
          </a:p>
          <a:p>
            <a:r>
              <a:rPr lang="en-AU" dirty="0" smtClean="0"/>
              <a:t>Concerns are security and clinical safety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117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example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1419225"/>
            <a:ext cx="8866187" cy="498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77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68</a:t>
            </a:fld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 smtClean="0"/>
              <a:t>Support</a:t>
            </a:r>
            <a:r>
              <a:rPr lang="en-US" baseline="0" dirty="0" smtClean="0"/>
              <a:t> for coded data of varying complexity</a:t>
            </a:r>
          </a:p>
          <a:p>
            <a:r>
              <a:rPr lang="en-US" baseline="0" dirty="0" smtClean="0"/>
              <a:t>Some codes defined as part of resource, others referenced from external vocabularies</a:t>
            </a:r>
          </a:p>
          <a:p>
            <a:pPr lvl="1"/>
            <a:r>
              <a:rPr lang="en-US" baseline="0" dirty="0" smtClean="0"/>
              <a:t>LOINC, SNOMED, UCUM, etc.</a:t>
            </a:r>
          </a:p>
          <a:p>
            <a:pPr lvl="0"/>
            <a:r>
              <a:rPr lang="en-US" dirty="0" smtClean="0"/>
              <a:t>Recognition some</a:t>
            </a:r>
            <a:r>
              <a:rPr lang="en-US" baseline="0" dirty="0" smtClean="0"/>
              <a:t> will differ by implementation space</a:t>
            </a:r>
          </a:p>
          <a:p>
            <a:pPr lvl="0"/>
            <a:r>
              <a:rPr lang="en-US" baseline="0" dirty="0" smtClean="0"/>
              <a:t>Can use Value Set resource to define more complex or specific</a:t>
            </a:r>
            <a:r>
              <a:rPr lang="en-US" dirty="0" smtClean="0"/>
              <a:t> </a:t>
            </a:r>
            <a:r>
              <a:rPr lang="en-US" baseline="0" dirty="0" smtClean="0"/>
              <a:t>code lists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3196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2492896"/>
            <a:ext cx="8147248" cy="165618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a discipline that systematically studies the “labeling or designating of concepts” particular to one or more subject fields or domains of human activity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20272" y="5157192"/>
            <a:ext cx="1518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Wikipedia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21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FHIR?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24-Point Star 4"/>
          <p:cNvSpPr/>
          <p:nvPr/>
        </p:nvSpPr>
        <p:spPr bwMode="auto">
          <a:xfrm>
            <a:off x="7524328" y="1700808"/>
            <a:ext cx="1224136" cy="1224136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DSTU 2</a:t>
            </a:r>
          </a:p>
        </p:txBody>
      </p:sp>
    </p:spTree>
    <p:extLst>
      <p:ext uri="{BB962C8B-B14F-4D97-AF65-F5344CB8AC3E}">
        <p14:creationId xmlns:p14="http://schemas.microsoft.com/office/powerpoint/2010/main" val="4187661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Resource </a:t>
            </a:r>
            <a:r>
              <a:rPr lang="en-US" dirty="0" err="1" smtClean="0"/>
              <a:t>Datatypes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 element </a:t>
            </a:r>
            <a:r>
              <a:rPr lang="en-US" dirty="0" err="1" smtClean="0"/>
              <a:t>datatypes</a:t>
            </a:r>
            <a:r>
              <a:rPr lang="en-US" dirty="0" smtClean="0"/>
              <a:t> of different ‘categories’</a:t>
            </a:r>
          </a:p>
          <a:p>
            <a:pPr lvl="1"/>
            <a:r>
              <a:rPr lang="en-US" dirty="0" smtClean="0"/>
              <a:t>References to other resources</a:t>
            </a:r>
          </a:p>
          <a:p>
            <a:pPr lvl="1"/>
            <a:r>
              <a:rPr lang="en-US" dirty="0" smtClean="0"/>
              <a:t>Non-coded data </a:t>
            </a:r>
          </a:p>
          <a:p>
            <a:pPr lvl="1"/>
            <a:r>
              <a:rPr lang="en-US" dirty="0" smtClean="0"/>
              <a:t>Coded data</a:t>
            </a:r>
          </a:p>
          <a:p>
            <a:r>
              <a:rPr lang="en-US" dirty="0" smtClean="0"/>
              <a:t>Coded data</a:t>
            </a:r>
          </a:p>
          <a:p>
            <a:pPr lvl="1"/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Coding</a:t>
            </a:r>
          </a:p>
          <a:p>
            <a:pPr lvl="1"/>
            <a:r>
              <a:rPr lang="en-US" dirty="0" err="1" smtClean="0"/>
              <a:t>CodeableConcept</a:t>
            </a:r>
            <a:endParaRPr lang="en-US" dirty="0" smtClean="0"/>
          </a:p>
          <a:p>
            <a:pPr lvl="1"/>
            <a:r>
              <a:rPr lang="en-US" dirty="0" smtClean="0"/>
              <a:t>(Quantity)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proced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3429000"/>
            <a:ext cx="5128653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8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00200"/>
            <a:ext cx="8712968" cy="4525963"/>
          </a:xfrm>
        </p:spPr>
        <p:txBody>
          <a:bodyPr>
            <a:normAutofit/>
          </a:bodyPr>
          <a:lstStyle/>
          <a:p>
            <a:r>
              <a:rPr lang="en-AU" sz="2400" dirty="0"/>
              <a:t>Code: 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status" : 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confirmed"</a:t>
            </a:r>
          </a:p>
          <a:p>
            <a:r>
              <a:rPr lang="en-AU" sz="2400" dirty="0" smtClean="0"/>
              <a:t>Coding</a:t>
            </a:r>
            <a:r>
              <a:rPr lang="en-AU" sz="2400" dirty="0"/>
              <a:t>: 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system": "http://www.nlm.nih.gov/research/umls/rxnorm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"code": "C3214954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display": "cashew nut allergenic extract 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Injectable"</a:t>
            </a:r>
            <a:b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AU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400" dirty="0" err="1" smtClean="0"/>
              <a:t>CodeableConcept</a:t>
            </a:r>
            <a:r>
              <a:rPr lang="en-AU" sz="2400" dirty="0"/>
              <a:t>: 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coding": 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[{ </a:t>
            </a:r>
            <a:b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system": "http://snomed.info/</a:t>
            </a:r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sct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code": "39579001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display": "Anaphylactic 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reaction“</a:t>
            </a:r>
            <a:b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}],</a:t>
            </a:r>
            <a:b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"text" : "Anaphylaxis"</a:t>
            </a:r>
            <a:b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A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2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Terminology Sub-system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491880" y="1600200"/>
            <a:ext cx="5194920" cy="4525963"/>
          </a:xfrm>
        </p:spPr>
        <p:txBody>
          <a:bodyPr/>
          <a:lstStyle/>
          <a:p>
            <a:r>
              <a:rPr lang="en-AU" sz="2400" dirty="0" smtClean="0"/>
              <a:t>SNOMED CT / LOINC / </a:t>
            </a:r>
            <a:r>
              <a:rPr lang="en-AU" sz="2400" dirty="0" err="1" smtClean="0"/>
              <a:t>RxNORM</a:t>
            </a:r>
            <a:endParaRPr lang="en-AU" sz="2400" dirty="0" smtClean="0"/>
          </a:p>
          <a:p>
            <a:r>
              <a:rPr lang="en-AU" sz="2400" dirty="0" smtClean="0"/>
              <a:t>HGVS, ICPC, MIMS + 100s more</a:t>
            </a:r>
          </a:p>
          <a:p>
            <a:r>
              <a:rPr lang="en-AU" sz="2400" dirty="0" smtClean="0"/>
              <a:t>ICD-X+</a:t>
            </a:r>
          </a:p>
          <a:p>
            <a:r>
              <a:rPr lang="en-AU" sz="2400" dirty="0" smtClean="0"/>
              <a:t>ANZSCO, METEOR</a:t>
            </a:r>
          </a:p>
          <a:p>
            <a:r>
              <a:rPr lang="en-AU" sz="2400" dirty="0" smtClean="0"/>
              <a:t>A drug formulary</a:t>
            </a:r>
          </a:p>
          <a:p>
            <a:r>
              <a:rPr lang="en-AU" sz="2400" dirty="0" smtClean="0"/>
              <a:t>A </a:t>
            </a:r>
            <a:r>
              <a:rPr lang="en-AU" sz="2400" dirty="0" err="1" smtClean="0"/>
              <a:t>config</a:t>
            </a:r>
            <a:r>
              <a:rPr lang="en-AU" sz="2400" dirty="0" smtClean="0"/>
              <a:t> table in an application </a:t>
            </a:r>
          </a:p>
          <a:p>
            <a:r>
              <a:rPr lang="en-AU" sz="2400" dirty="0" smtClean="0"/>
              <a:t>A list of </a:t>
            </a:r>
            <a:r>
              <a:rPr lang="en-AU" sz="2400" dirty="0" err="1" smtClean="0"/>
              <a:t>enums</a:t>
            </a:r>
            <a:r>
              <a:rPr lang="en-AU" sz="2400" dirty="0" smtClean="0"/>
              <a:t> in a java class</a:t>
            </a:r>
          </a:p>
          <a:p>
            <a:r>
              <a:rPr lang="en-AU" sz="2400" dirty="0" smtClean="0"/>
              <a:t>Australian state codes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39552" y="1700808"/>
            <a:ext cx="2304256" cy="4032448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Code System:</a:t>
            </a:r>
          </a:p>
          <a:p>
            <a:pPr algn="ctr"/>
            <a:r>
              <a:rPr lang="en-AU" dirty="0" smtClean="0"/>
              <a:t>Defines a set of concepts with a coherent meaning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Code</a:t>
            </a:r>
            <a:br>
              <a:rPr lang="en-AU" dirty="0" smtClean="0"/>
            </a:br>
            <a:r>
              <a:rPr lang="en-AU" dirty="0" smtClean="0"/>
              <a:t>Display</a:t>
            </a:r>
          </a:p>
          <a:p>
            <a:pPr algn="ctr"/>
            <a:r>
              <a:rPr lang="en-AU" dirty="0" smtClean="0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260383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Terminology Sub-system</a:t>
            </a:r>
            <a:endParaRPr lang="en-AU" dirty="0"/>
          </a:p>
        </p:txBody>
      </p:sp>
      <p:sp>
        <p:nvSpPr>
          <p:cNvPr id="5" name="Rounded Rectangle 4"/>
          <p:cNvSpPr/>
          <p:nvPr/>
        </p:nvSpPr>
        <p:spPr>
          <a:xfrm>
            <a:off x="3851920" y="1700808"/>
            <a:ext cx="2016224" cy="194421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 smtClean="0"/>
              <a:t>Value Set:</a:t>
            </a:r>
          </a:p>
          <a:p>
            <a:pPr algn="ctr"/>
            <a:r>
              <a:rPr lang="en-AU" sz="2000" dirty="0" smtClean="0"/>
              <a:t>A selection of a set of codes for use in a particular context</a:t>
            </a:r>
            <a:endParaRPr lang="en-AU" sz="2000" dirty="0"/>
          </a:p>
        </p:txBody>
      </p:sp>
      <p:sp>
        <p:nvSpPr>
          <p:cNvPr id="6" name="Rounded Rectangle 5"/>
          <p:cNvSpPr/>
          <p:nvPr/>
        </p:nvSpPr>
        <p:spPr>
          <a:xfrm>
            <a:off x="539552" y="1700808"/>
            <a:ext cx="2304256" cy="4032448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Code System:</a:t>
            </a:r>
          </a:p>
          <a:p>
            <a:pPr algn="ctr"/>
            <a:r>
              <a:rPr lang="en-AU" dirty="0" smtClean="0"/>
              <a:t>Defines a set of concepts with a coherent meaning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Code</a:t>
            </a:r>
            <a:br>
              <a:rPr lang="en-AU" dirty="0" smtClean="0"/>
            </a:br>
            <a:r>
              <a:rPr lang="en-AU" dirty="0" smtClean="0"/>
              <a:t>Display</a:t>
            </a:r>
          </a:p>
          <a:p>
            <a:pPr algn="ctr"/>
            <a:r>
              <a:rPr lang="en-AU" dirty="0" smtClean="0"/>
              <a:t>Definition</a:t>
            </a:r>
          </a:p>
        </p:txBody>
      </p: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>
            <a:off x="2843808" y="2672916"/>
            <a:ext cx="1008112" cy="32403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20673188">
            <a:off x="2750884" y="2442084"/>
            <a:ext cx="119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tx1"/>
                </a:solidFill>
              </a:rPr>
              <a:t>Selects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67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636360"/>
                </a:solidFill>
              </a:rPr>
              <a:t>Terminology Sub-system</a:t>
            </a:r>
            <a:endParaRPr lang="en-AU" dirty="0">
              <a:solidFill>
                <a:srgbClr val="63636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39552" y="1700808"/>
            <a:ext cx="2304256" cy="4032448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bg1"/>
                </a:solidFill>
              </a:rPr>
              <a:t>Code System:</a:t>
            </a:r>
          </a:p>
          <a:p>
            <a:pPr algn="ctr"/>
            <a:r>
              <a:rPr lang="en-AU" dirty="0" smtClean="0">
                <a:solidFill>
                  <a:schemeClr val="bg1"/>
                </a:solidFill>
              </a:rPr>
              <a:t>Defines a set of concepts with a coherent meaning</a:t>
            </a:r>
            <a:br>
              <a:rPr lang="en-AU" dirty="0" smtClean="0">
                <a:solidFill>
                  <a:schemeClr val="bg1"/>
                </a:solidFill>
              </a:rPr>
            </a:br>
            <a:r>
              <a:rPr lang="en-AU" dirty="0" smtClean="0">
                <a:solidFill>
                  <a:schemeClr val="bg1"/>
                </a:solidFill>
              </a:rPr>
              <a:t/>
            </a:r>
            <a:br>
              <a:rPr lang="en-AU" dirty="0" smtClean="0">
                <a:solidFill>
                  <a:schemeClr val="bg1"/>
                </a:solidFill>
              </a:rPr>
            </a:br>
            <a:r>
              <a:rPr lang="en-AU" dirty="0" smtClean="0">
                <a:solidFill>
                  <a:schemeClr val="bg1"/>
                </a:solidFill>
              </a:rPr>
              <a:t>Code</a:t>
            </a:r>
            <a:br>
              <a:rPr lang="en-AU" dirty="0" smtClean="0">
                <a:solidFill>
                  <a:schemeClr val="bg1"/>
                </a:solidFill>
              </a:rPr>
            </a:br>
            <a:r>
              <a:rPr lang="en-AU" dirty="0" smtClean="0">
                <a:solidFill>
                  <a:schemeClr val="bg1"/>
                </a:solidFill>
              </a:rPr>
              <a:t>Display</a:t>
            </a:r>
          </a:p>
          <a:p>
            <a:pPr algn="ctr"/>
            <a:r>
              <a:rPr lang="en-AU" dirty="0" smtClean="0">
                <a:solidFill>
                  <a:schemeClr val="bg1"/>
                </a:solidFill>
              </a:rPr>
              <a:t>Definition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948264" y="1916832"/>
            <a:ext cx="1368152" cy="151216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 smtClean="0">
                <a:solidFill>
                  <a:srgbClr val="FFFFFF"/>
                </a:solidFill>
              </a:rPr>
              <a:t>Element Definition: </a:t>
            </a:r>
            <a:br>
              <a:rPr lang="en-AU" sz="1800" dirty="0" smtClean="0">
                <a:solidFill>
                  <a:srgbClr val="FFFFFF"/>
                </a:solidFill>
              </a:rPr>
            </a:br>
            <a:r>
              <a:rPr lang="en-AU" sz="1800" dirty="0" smtClean="0">
                <a:solidFill>
                  <a:srgbClr val="FFFFFF"/>
                </a:solidFill>
              </a:rPr>
              <a:t>Type and Value set reference</a:t>
            </a:r>
            <a:endParaRPr lang="en-AU" sz="1800" dirty="0">
              <a:solidFill>
                <a:srgbClr val="FFFFFF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851920" y="1700808"/>
            <a:ext cx="2016224" cy="194421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 smtClean="0">
                <a:solidFill>
                  <a:srgbClr val="FFFFFF"/>
                </a:solidFill>
              </a:rPr>
              <a:t>Value Set:</a:t>
            </a:r>
          </a:p>
          <a:p>
            <a:pPr algn="ctr"/>
            <a:r>
              <a:rPr lang="en-AU" sz="2000" dirty="0" smtClean="0">
                <a:solidFill>
                  <a:srgbClr val="FFFFFF"/>
                </a:solidFill>
              </a:rPr>
              <a:t>A selection of a set of codes for use in a particular context</a:t>
            </a:r>
            <a:endParaRPr lang="en-AU" sz="20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>
            <a:off x="2843808" y="2672916"/>
            <a:ext cx="1008112" cy="32403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20673188">
            <a:off x="2750884" y="2442084"/>
            <a:ext cx="119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636360"/>
                </a:solidFill>
              </a:rPr>
              <a:t>Selects</a:t>
            </a:r>
            <a:endParaRPr lang="en-AU" dirty="0">
              <a:solidFill>
                <a:srgbClr val="636360"/>
              </a:solidFill>
            </a:endParaRPr>
          </a:p>
        </p:txBody>
      </p:sp>
      <p:cxnSp>
        <p:nvCxnSpPr>
          <p:cNvPr id="10" name="Straight Arrow Connector 9"/>
          <p:cNvCxnSpPr>
            <a:stCxn id="3" idx="1"/>
            <a:endCxn id="7" idx="3"/>
          </p:cNvCxnSpPr>
          <p:nvPr/>
        </p:nvCxnSpPr>
        <p:spPr>
          <a:xfrm flipH="1">
            <a:off x="5868144" y="2672916"/>
            <a:ext cx="108012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60192" y="2237876"/>
            <a:ext cx="95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636360"/>
                </a:solidFill>
              </a:rPr>
              <a:t>Binds</a:t>
            </a:r>
            <a:endParaRPr lang="en-AU" dirty="0">
              <a:solidFill>
                <a:srgbClr val="6363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28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Terminology Sub-system</a:t>
            </a:r>
            <a:endParaRPr lang="en-AU" dirty="0"/>
          </a:p>
        </p:txBody>
      </p:sp>
      <p:sp>
        <p:nvSpPr>
          <p:cNvPr id="6" name="Rounded Rectangle 5"/>
          <p:cNvSpPr/>
          <p:nvPr/>
        </p:nvSpPr>
        <p:spPr>
          <a:xfrm>
            <a:off x="539552" y="1700808"/>
            <a:ext cx="2304256" cy="4032448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Code System:</a:t>
            </a:r>
          </a:p>
          <a:p>
            <a:pPr algn="ctr"/>
            <a:r>
              <a:rPr lang="en-AU" dirty="0" smtClean="0"/>
              <a:t>Defines a set of concepts with a coherent meaning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Code</a:t>
            </a:r>
            <a:br>
              <a:rPr lang="en-AU" dirty="0" smtClean="0"/>
            </a:br>
            <a:r>
              <a:rPr lang="en-AU" dirty="0" smtClean="0"/>
              <a:t>Display</a:t>
            </a:r>
          </a:p>
          <a:p>
            <a:pPr algn="ctr"/>
            <a:r>
              <a:rPr lang="en-AU" dirty="0" smtClean="0"/>
              <a:t>Definition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948264" y="1916832"/>
            <a:ext cx="1368152" cy="151216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 smtClean="0"/>
              <a:t>Element Definition: </a:t>
            </a:r>
            <a:br>
              <a:rPr lang="en-AU" sz="1800" dirty="0" smtClean="0"/>
            </a:br>
            <a:r>
              <a:rPr lang="en-AU" sz="1800" dirty="0" smtClean="0"/>
              <a:t>Type and Value set reference</a:t>
            </a:r>
            <a:endParaRPr lang="en-AU" sz="1800" dirty="0"/>
          </a:p>
        </p:txBody>
      </p:sp>
      <p:sp>
        <p:nvSpPr>
          <p:cNvPr id="7" name="Rounded Rectangle 6"/>
          <p:cNvSpPr/>
          <p:nvPr/>
        </p:nvSpPr>
        <p:spPr>
          <a:xfrm>
            <a:off x="3851920" y="1700808"/>
            <a:ext cx="2016224" cy="194421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 smtClean="0"/>
              <a:t>Value Set:</a:t>
            </a:r>
          </a:p>
          <a:p>
            <a:pPr algn="ctr"/>
            <a:r>
              <a:rPr lang="en-AU" sz="2000" dirty="0" smtClean="0"/>
              <a:t>A selection of a set of codes for use in a particular context</a:t>
            </a:r>
            <a:endParaRPr lang="en-AU" sz="2000" dirty="0"/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>
            <a:off x="2843808" y="2672916"/>
            <a:ext cx="1008112" cy="32403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20673188">
            <a:off x="2750884" y="2442084"/>
            <a:ext cx="119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636360"/>
                </a:solidFill>
              </a:rPr>
              <a:t>Selects</a:t>
            </a:r>
            <a:endParaRPr lang="en-AU" dirty="0">
              <a:solidFill>
                <a:srgbClr val="636360"/>
              </a:solidFill>
            </a:endParaRPr>
          </a:p>
        </p:txBody>
      </p:sp>
      <p:cxnSp>
        <p:nvCxnSpPr>
          <p:cNvPr id="10" name="Straight Arrow Connector 9"/>
          <p:cNvCxnSpPr>
            <a:stCxn id="3" idx="1"/>
            <a:endCxn id="7" idx="3"/>
          </p:cNvCxnSpPr>
          <p:nvPr/>
        </p:nvCxnSpPr>
        <p:spPr>
          <a:xfrm flipH="1">
            <a:off x="5868144" y="2672916"/>
            <a:ext cx="108012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60192" y="2237876"/>
            <a:ext cx="95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636360"/>
                </a:solidFill>
              </a:rPr>
              <a:t>Binds</a:t>
            </a:r>
            <a:endParaRPr lang="en-AU" dirty="0">
              <a:solidFill>
                <a:srgbClr val="63636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92080" y="4210242"/>
            <a:ext cx="2016224" cy="151216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 smtClean="0"/>
              <a:t>Element: </a:t>
            </a:r>
            <a:br>
              <a:rPr lang="en-AU" sz="1800" dirty="0" smtClean="0"/>
            </a:br>
            <a:r>
              <a:rPr lang="en-AU" sz="1800" dirty="0" smtClean="0"/>
              <a:t>code/</a:t>
            </a:r>
            <a:br>
              <a:rPr lang="en-AU" sz="1800" dirty="0" smtClean="0"/>
            </a:br>
            <a:r>
              <a:rPr lang="en-AU" sz="1800" dirty="0" smtClean="0"/>
              <a:t>Coding/</a:t>
            </a:r>
            <a:br>
              <a:rPr lang="en-AU" sz="1800" dirty="0" smtClean="0"/>
            </a:br>
            <a:r>
              <a:rPr lang="en-AU" sz="1800" dirty="0" err="1" smtClean="0"/>
              <a:t>CodeableConcept</a:t>
            </a:r>
            <a:endParaRPr lang="en-AU" sz="1800" dirty="0"/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 flipV="1">
            <a:off x="2843808" y="4797152"/>
            <a:ext cx="2448272" cy="16917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265546">
            <a:off x="3135245" y="4355350"/>
            <a:ext cx="1433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tx1"/>
                </a:solidFill>
              </a:rPr>
              <a:t>Refers to</a:t>
            </a:r>
            <a:endParaRPr lang="en-AU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948264" y="3429000"/>
            <a:ext cx="504056" cy="7812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196093" y="3754690"/>
            <a:ext cx="1518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636360"/>
                </a:solidFill>
              </a:rPr>
              <a:t>Conforms</a:t>
            </a:r>
            <a:endParaRPr lang="en-AU" dirty="0">
              <a:solidFill>
                <a:srgbClr val="6363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55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Strength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closely the options in the value set should be followed</a:t>
            </a:r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Required	(must come from set)</a:t>
            </a:r>
          </a:p>
          <a:p>
            <a:pPr lvl="1"/>
            <a:r>
              <a:rPr lang="en-US" dirty="0" smtClean="0"/>
              <a:t>Extensible (may use alternate if have to)</a:t>
            </a:r>
          </a:p>
          <a:p>
            <a:pPr lvl="1"/>
            <a:r>
              <a:rPr lang="en-US" dirty="0" smtClean="0"/>
              <a:t>Preferred	(don’t have to, but should)</a:t>
            </a:r>
          </a:p>
          <a:p>
            <a:pPr lvl="1"/>
            <a:r>
              <a:rPr lang="en-US" dirty="0" smtClean="0"/>
              <a:t>Example	(set isn’t specified)</a:t>
            </a:r>
          </a:p>
          <a:p>
            <a:r>
              <a:rPr lang="en-US" dirty="0" smtClean="0"/>
              <a:t>Can use extension to vary</a:t>
            </a:r>
          </a:p>
          <a:p>
            <a:pPr lvl="1"/>
            <a:r>
              <a:rPr lang="en-US" dirty="0" smtClean="0"/>
              <a:t>(Make stronger not weaker)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64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ValueSet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Defines list of possible values for a particular context</a:t>
            </a:r>
          </a:p>
          <a:p>
            <a:r>
              <a:rPr lang="en-US" sz="2400" dirty="0" smtClean="0"/>
              <a:t>Can reference external Terminology/s</a:t>
            </a:r>
          </a:p>
          <a:p>
            <a:pPr lvl="1"/>
            <a:r>
              <a:rPr lang="en-US" sz="2000" dirty="0" smtClean="0"/>
              <a:t>Or define own sets</a:t>
            </a:r>
          </a:p>
          <a:p>
            <a:r>
              <a:rPr lang="en-US" sz="2400" dirty="0" smtClean="0"/>
              <a:t>Why?</a:t>
            </a:r>
          </a:p>
          <a:p>
            <a:pPr lvl="1"/>
            <a:r>
              <a:rPr lang="en-US" sz="2000" dirty="0" smtClean="0"/>
              <a:t>A common valueSet improves recording consistency </a:t>
            </a:r>
          </a:p>
          <a:p>
            <a:pPr lvl="1"/>
            <a:r>
              <a:rPr lang="en-US" sz="2000" dirty="0" smtClean="0"/>
              <a:t>Improves user experience (pick lists)</a:t>
            </a:r>
          </a:p>
          <a:p>
            <a:r>
              <a:rPr lang="en-US" sz="2400" dirty="0" smtClean="0"/>
              <a:t>Examples in New Zealand</a:t>
            </a:r>
          </a:p>
          <a:p>
            <a:pPr lvl="1"/>
            <a:r>
              <a:rPr lang="en-US" sz="2000" dirty="0" smtClean="0"/>
              <a:t>ED diagnoses (derived from SNOMED)</a:t>
            </a:r>
          </a:p>
          <a:p>
            <a:pPr lvl="1"/>
            <a:r>
              <a:rPr lang="en-US" sz="2000" dirty="0" smtClean="0"/>
              <a:t>NZ POCS (Pathology Observation Code Set) (derived from LOINC)</a:t>
            </a:r>
          </a:p>
          <a:p>
            <a:pPr lvl="1"/>
            <a:r>
              <a:rPr lang="en-US" sz="2000" dirty="0" smtClean="0"/>
              <a:t>List of NZ </a:t>
            </a:r>
            <a:r>
              <a:rPr lang="en-US" sz="2000" dirty="0" err="1" smtClean="0"/>
              <a:t>Iwi</a:t>
            </a:r>
            <a:r>
              <a:rPr lang="en-US" sz="2000" dirty="0" smtClean="0"/>
              <a:t> (defined in ValueSet)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32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ValueSet for </a:t>
            </a:r>
            <a:r>
              <a:rPr lang="en-US" dirty="0" err="1" smtClean="0"/>
              <a:t>condition.code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9552" y="2081748"/>
            <a:ext cx="3888432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636360"/>
                </a:solidFill>
              </a:rPr>
              <a:t>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</a:t>
            </a:r>
            <a:r>
              <a:rPr lang="en-US" sz="1000" b="1" dirty="0" err="1">
                <a:solidFill>
                  <a:srgbClr val="636360"/>
                </a:solidFill>
              </a:rPr>
              <a:t>resourceType</a:t>
            </a:r>
            <a:r>
              <a:rPr lang="en-US" sz="1000" b="1" dirty="0">
                <a:solidFill>
                  <a:srgbClr val="636360"/>
                </a:solidFill>
              </a:rPr>
              <a:t>": "ValueSet",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"id": "</a:t>
            </a:r>
            <a:r>
              <a:rPr lang="en-US" sz="1000" b="1" dirty="0" err="1">
                <a:solidFill>
                  <a:srgbClr val="636360"/>
                </a:solidFill>
              </a:rPr>
              <a:t>valueset</a:t>
            </a:r>
            <a:r>
              <a:rPr lang="en-US" sz="1000" b="1" dirty="0">
                <a:solidFill>
                  <a:srgbClr val="636360"/>
                </a:solidFill>
              </a:rPr>
              <a:t>-condition-code",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"meta":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"</a:t>
            </a:r>
            <a:r>
              <a:rPr lang="en-US" sz="1000" b="1" dirty="0" err="1">
                <a:solidFill>
                  <a:srgbClr val="636360"/>
                </a:solidFill>
              </a:rPr>
              <a:t>versionId</a:t>
            </a:r>
            <a:r>
              <a:rPr lang="en-US" sz="1000" b="1" dirty="0">
                <a:solidFill>
                  <a:srgbClr val="636360"/>
                </a:solidFill>
              </a:rPr>
              <a:t>": "1",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"</a:t>
            </a:r>
            <a:r>
              <a:rPr lang="en-US" sz="1000" b="1" dirty="0" err="1">
                <a:solidFill>
                  <a:srgbClr val="636360"/>
                </a:solidFill>
              </a:rPr>
              <a:t>lastUpdated</a:t>
            </a:r>
            <a:r>
              <a:rPr lang="en-US" sz="1000" b="1" dirty="0">
                <a:solidFill>
                  <a:srgbClr val="636360"/>
                </a:solidFill>
              </a:rPr>
              <a:t>": "2015-05-08T16:18:23Z",</a:t>
            </a:r>
          </a:p>
          <a:p>
            <a:r>
              <a:rPr lang="en-US" sz="1000" b="1" dirty="0" smtClean="0">
                <a:solidFill>
                  <a:srgbClr val="636360"/>
                </a:solidFill>
              </a:rPr>
              <a:t>   }</a:t>
            </a:r>
            <a:r>
              <a:rPr lang="en-US" sz="1000" b="1" dirty="0">
                <a:solidFill>
                  <a:srgbClr val="636360"/>
                </a:solidFill>
              </a:rPr>
              <a:t>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"text":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"status": "generated",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"div": </a:t>
            </a:r>
            <a:r>
              <a:rPr lang="en-US" sz="1000" b="1" dirty="0" smtClean="0">
                <a:solidFill>
                  <a:srgbClr val="636360"/>
                </a:solidFill>
              </a:rPr>
              <a:t>”</a:t>
            </a:r>
            <a:r>
              <a:rPr lang="en-US" sz="1000" b="1" dirty="0" err="1" smtClean="0">
                <a:solidFill>
                  <a:srgbClr val="636360"/>
                </a:solidFill>
              </a:rPr>
              <a:t>Condition.code</a:t>
            </a:r>
            <a:r>
              <a:rPr lang="en-US" sz="1000" b="1" dirty="0" smtClean="0">
                <a:solidFill>
                  <a:srgbClr val="636360"/>
                </a:solidFill>
              </a:rPr>
              <a:t> sample ValueSet"</a:t>
            </a:r>
            <a:endParaRPr lang="en-US" sz="1000" b="1" dirty="0">
              <a:solidFill>
                <a:srgbClr val="636360"/>
              </a:solidFill>
            </a:endParaRPr>
          </a:p>
          <a:p>
            <a:r>
              <a:rPr lang="en-US" sz="1000" b="1" dirty="0">
                <a:solidFill>
                  <a:srgbClr val="636360"/>
                </a:solidFill>
              </a:rPr>
              <a:t>  },</a:t>
            </a:r>
          </a:p>
          <a:p>
            <a:r>
              <a:rPr lang="en-US" sz="1000" b="1" dirty="0" smtClean="0">
                <a:solidFill>
                  <a:srgbClr val="636360"/>
                </a:solidFill>
              </a:rPr>
              <a:t>"</a:t>
            </a:r>
            <a:r>
              <a:rPr lang="en-US" sz="1000" b="1" dirty="0" err="1">
                <a:solidFill>
                  <a:srgbClr val="636360"/>
                </a:solidFill>
              </a:rPr>
              <a:t>url</a:t>
            </a:r>
            <a:r>
              <a:rPr lang="en-US" sz="1000" b="1" dirty="0">
                <a:solidFill>
                  <a:srgbClr val="636360"/>
                </a:solidFill>
              </a:rPr>
              <a:t>": "http://hl7.org/</a:t>
            </a:r>
            <a:r>
              <a:rPr lang="en-US" sz="1000" b="1" dirty="0" err="1">
                <a:solidFill>
                  <a:srgbClr val="636360"/>
                </a:solidFill>
              </a:rPr>
              <a:t>fhir</a:t>
            </a:r>
            <a:r>
              <a:rPr lang="en-US" sz="1000" b="1" dirty="0">
                <a:solidFill>
                  <a:srgbClr val="636360"/>
                </a:solidFill>
              </a:rPr>
              <a:t>/</a:t>
            </a:r>
            <a:r>
              <a:rPr lang="en-US" sz="1000" b="1" dirty="0" err="1">
                <a:solidFill>
                  <a:srgbClr val="636360"/>
                </a:solidFill>
              </a:rPr>
              <a:t>vs</a:t>
            </a:r>
            <a:r>
              <a:rPr lang="en-US" sz="1000" b="1" dirty="0">
                <a:solidFill>
                  <a:srgbClr val="636360"/>
                </a:solidFill>
              </a:rPr>
              <a:t>/condition-code",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"version": "0.5.0",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"name": "Condition/Problem/Diagnosis Codes",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"publisher": "FHIR Project team",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"contact": [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"telecom": [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"system": "</a:t>
            </a:r>
            <a:r>
              <a:rPr lang="en-US" sz="1000" b="1" dirty="0" err="1">
                <a:solidFill>
                  <a:srgbClr val="636360"/>
                </a:solidFill>
              </a:rPr>
              <a:t>url</a:t>
            </a:r>
            <a:r>
              <a:rPr lang="en-US" sz="1000" b="1" dirty="0">
                <a:solidFill>
                  <a:srgbClr val="636360"/>
                </a:solidFill>
              </a:rPr>
              <a:t>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"value": "http://hl7.org/</a:t>
            </a:r>
            <a:r>
              <a:rPr lang="en-US" sz="1000" b="1" dirty="0" err="1">
                <a:solidFill>
                  <a:srgbClr val="636360"/>
                </a:solidFill>
              </a:rPr>
              <a:t>fhir</a:t>
            </a:r>
            <a:r>
              <a:rPr lang="en-US" sz="1000" b="1" dirty="0">
                <a:solidFill>
                  <a:srgbClr val="636360"/>
                </a:solidFill>
              </a:rPr>
              <a:t>"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}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]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}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]</a:t>
            </a:r>
            <a:r>
              <a:rPr lang="en-US" sz="1000" b="1" dirty="0" smtClean="0">
                <a:solidFill>
                  <a:srgbClr val="636360"/>
                </a:solidFill>
              </a:rPr>
              <a:t>,</a:t>
            </a:r>
            <a:endParaRPr lang="en-US" sz="1000" b="1" dirty="0">
              <a:solidFill>
                <a:srgbClr val="6363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04048" y="2062003"/>
            <a:ext cx="324036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rgbClr val="636360"/>
                </a:solidFill>
              </a:rPr>
              <a:t>"</a:t>
            </a:r>
            <a:r>
              <a:rPr lang="en-US" sz="1000" b="1" dirty="0">
                <a:solidFill>
                  <a:srgbClr val="636360"/>
                </a:solidFill>
              </a:rPr>
              <a:t>description": "Example value set for Condition/Problem/Diagnosis codes",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"copyright": "This value set includes content from SNOMED CT, which is copyright © 2002+ International Health Terminology Standards Development </a:t>
            </a:r>
            <a:r>
              <a:rPr lang="en-US" sz="1000" b="1" dirty="0" err="1">
                <a:solidFill>
                  <a:srgbClr val="636360"/>
                </a:solidFill>
              </a:rPr>
              <a:t>Organisation</a:t>
            </a:r>
            <a:r>
              <a:rPr lang="en-US" sz="1000" b="1" dirty="0">
                <a:solidFill>
                  <a:srgbClr val="636360"/>
                </a:solidFill>
              </a:rPr>
              <a:t> (IHTSDO), and distributed by agreement between IHTSDO and HL7. Implementer use of SNOMED CT is not covered by this agreement",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"status": "draft",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"experimental": true,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"compose":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"include": [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"system": "http://</a:t>
            </a:r>
            <a:r>
              <a:rPr lang="en-US" sz="1000" b="1" dirty="0" err="1">
                <a:solidFill>
                  <a:srgbClr val="636360"/>
                </a:solidFill>
              </a:rPr>
              <a:t>snomed.info</a:t>
            </a:r>
            <a:r>
              <a:rPr lang="en-US" sz="1000" b="1" dirty="0">
                <a:solidFill>
                  <a:srgbClr val="636360"/>
                </a:solidFill>
              </a:rPr>
              <a:t>/</a:t>
            </a:r>
            <a:r>
              <a:rPr lang="en-US" sz="1000" b="1" dirty="0" err="1">
                <a:solidFill>
                  <a:srgbClr val="636360"/>
                </a:solidFill>
              </a:rPr>
              <a:t>sct</a:t>
            </a:r>
            <a:r>
              <a:rPr lang="en-US" sz="1000" b="1" dirty="0">
                <a:solidFill>
                  <a:srgbClr val="636360"/>
                </a:solidFill>
              </a:rPr>
              <a:t>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"filter": [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  "property": "concept",</a:t>
            </a:r>
          </a:p>
          <a:p>
            <a:r>
              <a:rPr lang="en-US" sz="1000" b="1" dirty="0" smtClean="0">
                <a:solidFill>
                  <a:srgbClr val="636360"/>
                </a:solidFill>
              </a:rPr>
              <a:t>	"</a:t>
            </a:r>
            <a:r>
              <a:rPr lang="en-US" sz="1000" b="1" dirty="0">
                <a:solidFill>
                  <a:srgbClr val="636360"/>
                </a:solidFill>
              </a:rPr>
              <a:t>op": "is-a",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  "value": "404684003"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}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]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}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]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}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7115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3960440"/>
          </a:xfrm>
        </p:spPr>
        <p:txBody>
          <a:bodyPr>
            <a:normAutofit/>
          </a:bodyPr>
          <a:lstStyle/>
          <a:p>
            <a:r>
              <a:rPr lang="en-US" dirty="0" smtClean="0"/>
              <a:t>Provides ‘services’ for consumers to access terminology</a:t>
            </a:r>
          </a:p>
          <a:p>
            <a:pPr lvl="1"/>
            <a:r>
              <a:rPr lang="en-US" dirty="0" smtClean="0"/>
              <a:t>Hide the complex stuff from a consumer</a:t>
            </a:r>
          </a:p>
          <a:p>
            <a:r>
              <a:rPr lang="en-US" dirty="0" smtClean="0"/>
              <a:t>Uses Operations framework</a:t>
            </a:r>
          </a:p>
          <a:p>
            <a:pPr lvl="1"/>
            <a:r>
              <a:rPr lang="en-US" dirty="0" smtClean="0"/>
              <a:t>Get definition for a concept</a:t>
            </a:r>
          </a:p>
          <a:p>
            <a:pPr lvl="1"/>
            <a:r>
              <a:rPr lang="en-US" dirty="0" smtClean="0"/>
              <a:t>Find a concept</a:t>
            </a:r>
          </a:p>
          <a:p>
            <a:pPr lvl="2"/>
            <a:r>
              <a:rPr lang="en-US" dirty="0" smtClean="0"/>
              <a:t>Within a ValueSet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771800" y="5805264"/>
            <a:ext cx="6014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http://hl7.org/</a:t>
            </a:r>
            <a:r>
              <a:rPr lang="en-US" sz="2000" dirty="0" err="1">
                <a:solidFill>
                  <a:schemeClr val="tx1"/>
                </a:solidFill>
              </a:rPr>
              <a:t>fhir</a:t>
            </a:r>
            <a:r>
              <a:rPr lang="en-US" sz="2000" dirty="0">
                <a:solidFill>
                  <a:schemeClr val="tx1"/>
                </a:solidFill>
              </a:rPr>
              <a:t>/2015May/terminology-</a:t>
            </a:r>
            <a:r>
              <a:rPr lang="en-US" sz="2000" dirty="0" err="1">
                <a:solidFill>
                  <a:schemeClr val="tx1"/>
                </a:solidFill>
              </a:rPr>
              <a:t>service.html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2332608"/>
            <a:ext cx="936104" cy="1442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68" y="2620641"/>
            <a:ext cx="1015498" cy="792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823" y="4420840"/>
            <a:ext cx="878767" cy="132055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734951" y="3844776"/>
            <a:ext cx="1368152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6094991" y="4077072"/>
            <a:ext cx="18002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Find Terms</a:t>
            </a:r>
          </a:p>
          <a:p>
            <a:r>
              <a:rPr lang="en-US" b="0" dirty="0" smtClean="0"/>
              <a:t>Get Term Definition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215" y="5140920"/>
            <a:ext cx="998331" cy="66434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751175" y="3772768"/>
            <a:ext cx="648072" cy="12961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41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Answer: An instigator of bad puns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FHIR is the hottest thing since . . .</a:t>
            </a:r>
          </a:p>
          <a:p>
            <a:r>
              <a:rPr lang="en-US" dirty="0" smtClean="0"/>
              <a:t>This spec is spreading like wild. . .</a:t>
            </a:r>
          </a:p>
          <a:p>
            <a:r>
              <a:rPr lang="en-US" dirty="0" smtClean="0"/>
              <a:t>This company is really on FHIR</a:t>
            </a:r>
          </a:p>
          <a:p>
            <a:r>
              <a:rPr lang="en-US" dirty="0" smtClean="0"/>
              <a:t>Feel free to come up with your own</a:t>
            </a:r>
          </a:p>
          <a:p>
            <a:pPr lvl="1"/>
            <a:r>
              <a:rPr lang="en-US" dirty="0" smtClean="0"/>
              <a:t>(but please, not here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</a:t>
            </a:fld>
            <a:endParaRPr lang="en-CA" dirty="0"/>
          </a:p>
        </p:txBody>
      </p:sp>
      <p:pic>
        <p:nvPicPr>
          <p:cNvPr id="1026" name="Picture 2" descr="C:\Users\office\AppData\Local\Microsoft\Windows\Temporary Internet Files\Content.IE5\NXP59YGH\MP900400016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97152"/>
            <a:ext cx="7704856" cy="172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94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Using a Terminology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clinFHIR</a:t>
            </a:r>
          </a:p>
          <a:p>
            <a:pPr lvl="1"/>
            <a:r>
              <a:rPr lang="en-US" dirty="0" smtClean="0"/>
              <a:t>Resource builder (Condition)</a:t>
            </a:r>
          </a:p>
          <a:p>
            <a:pPr lvl="1"/>
            <a:r>
              <a:rPr lang="en-US" dirty="0" err="1" smtClean="0"/>
              <a:t>Condition.code</a:t>
            </a:r>
            <a:endParaRPr lang="en-US" dirty="0" smtClean="0"/>
          </a:p>
          <a:p>
            <a:pPr lvl="2"/>
            <a:r>
              <a:rPr lang="en-US" dirty="0" smtClean="0"/>
              <a:t>Explore data set</a:t>
            </a:r>
          </a:p>
          <a:p>
            <a:pPr lvl="1"/>
            <a:r>
              <a:rPr lang="en-US" dirty="0" smtClean="0"/>
              <a:t>Direct REST query from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47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misc.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81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555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Contain metadata about resources</a:t>
            </a:r>
          </a:p>
          <a:p>
            <a:pPr lvl="1"/>
            <a:r>
              <a:rPr lang="en-US" sz="2000" dirty="0" smtClean="0"/>
              <a:t>Beyond ID, version &amp; date</a:t>
            </a:r>
          </a:p>
          <a:p>
            <a:r>
              <a:rPr lang="en-US" sz="2400" dirty="0" smtClean="0"/>
              <a:t>Used for different purposes:</a:t>
            </a:r>
          </a:p>
          <a:p>
            <a:pPr lvl="1"/>
            <a:r>
              <a:rPr lang="en-US" sz="2000" dirty="0" smtClean="0"/>
              <a:t>Compliance to Profile </a:t>
            </a:r>
          </a:p>
          <a:p>
            <a:pPr lvl="1"/>
            <a:r>
              <a:rPr lang="en-US" sz="2000" dirty="0" smtClean="0"/>
              <a:t>Security – e.g. sensitivity of resource</a:t>
            </a:r>
          </a:p>
          <a:p>
            <a:pPr lvl="1"/>
            <a:r>
              <a:rPr lang="en-US" sz="2000" dirty="0" smtClean="0"/>
              <a:t>Indicate Document/Message</a:t>
            </a:r>
          </a:p>
          <a:p>
            <a:pPr lvl="1"/>
            <a:r>
              <a:rPr lang="en-US" sz="2000" dirty="0" smtClean="0"/>
              <a:t>User defined</a:t>
            </a:r>
          </a:p>
          <a:p>
            <a:r>
              <a:rPr lang="en-US" sz="2400" dirty="0" smtClean="0"/>
              <a:t>Transported in different ways:</a:t>
            </a:r>
          </a:p>
          <a:p>
            <a:pPr lvl="1"/>
            <a:r>
              <a:rPr lang="en-US" sz="2000" dirty="0" smtClean="0"/>
              <a:t>REST – as an HTTP header</a:t>
            </a:r>
          </a:p>
          <a:p>
            <a:pPr lvl="1"/>
            <a:r>
              <a:rPr lang="en-US" sz="2000" dirty="0" smtClean="0"/>
              <a:t>In a bundle (document, message, transaction) - in the metadata  element of the resource or the bundle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886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636360"/>
                </a:solidFill>
                <a:cs typeface="Courier New" pitchFamily="49" charset="0"/>
              </a:rPr>
              <a:t>Most recent version</a:t>
            </a:r>
          </a:p>
          <a:p>
            <a:pPr lvl="1"/>
            <a:r>
              <a:rPr lang="en-US" dirty="0" smtClean="0">
                <a:solidFill>
                  <a:srgbClr val="636360"/>
                </a:solidFill>
                <a:cs typeface="Courier New" pitchFamily="49" charset="0"/>
              </a:rPr>
              <a:t>http</a:t>
            </a:r>
            <a:r>
              <a:rPr lang="en-US" dirty="0">
                <a:solidFill>
                  <a:srgbClr val="636360"/>
                </a:solidFill>
                <a:cs typeface="Courier New" pitchFamily="49" charset="0"/>
              </a:rPr>
              <a:t>://server.org/fhir/Patient/</a:t>
            </a:r>
            <a:r>
              <a:rPr lang="en-US" dirty="0" smtClean="0">
                <a:solidFill>
                  <a:srgbClr val="636360"/>
                </a:solidFill>
                <a:cs typeface="Courier New" pitchFamily="49" charset="0"/>
              </a:rPr>
              <a:t>1</a:t>
            </a:r>
          </a:p>
          <a:p>
            <a:pPr lvl="1"/>
            <a:r>
              <a:rPr lang="en-US" dirty="0" smtClean="0">
                <a:solidFill>
                  <a:srgbClr val="636360"/>
                </a:solidFill>
                <a:cs typeface="Courier New" pitchFamily="49" charset="0"/>
              </a:rPr>
              <a:t>Returns single resource</a:t>
            </a:r>
          </a:p>
          <a:p>
            <a:r>
              <a:rPr lang="en-US" dirty="0" smtClean="0">
                <a:solidFill>
                  <a:srgbClr val="636360"/>
                </a:solidFill>
                <a:cs typeface="Courier New" pitchFamily="49" charset="0"/>
              </a:rPr>
              <a:t>All versions</a:t>
            </a:r>
          </a:p>
          <a:p>
            <a:pPr lvl="1"/>
            <a:r>
              <a:rPr lang="en-US" dirty="0">
                <a:solidFill>
                  <a:srgbClr val="636360"/>
                </a:solidFill>
                <a:cs typeface="Courier New" pitchFamily="49" charset="0"/>
              </a:rPr>
              <a:t>http://server.org/fhir/Patient/</a:t>
            </a:r>
            <a:r>
              <a:rPr lang="en-US" dirty="0" smtClean="0">
                <a:solidFill>
                  <a:srgbClr val="636360"/>
                </a:solidFill>
                <a:cs typeface="Courier New" pitchFamily="49" charset="0"/>
              </a:rPr>
              <a:t>1/_history</a:t>
            </a:r>
          </a:p>
          <a:p>
            <a:pPr lvl="1"/>
            <a:r>
              <a:rPr lang="en-US" dirty="0" smtClean="0">
                <a:solidFill>
                  <a:srgbClr val="636360"/>
                </a:solidFill>
                <a:cs typeface="Courier New" pitchFamily="49" charset="0"/>
              </a:rPr>
              <a:t>Returns bundle of versions</a:t>
            </a:r>
          </a:p>
          <a:p>
            <a:r>
              <a:rPr lang="en-US" dirty="0" smtClean="0">
                <a:solidFill>
                  <a:srgbClr val="636360"/>
                </a:solidFill>
                <a:cs typeface="Courier New" pitchFamily="49" charset="0"/>
              </a:rPr>
              <a:t>Specific version</a:t>
            </a:r>
          </a:p>
          <a:p>
            <a:pPr lvl="1"/>
            <a:r>
              <a:rPr lang="en-US" dirty="0">
                <a:solidFill>
                  <a:srgbClr val="636360"/>
                </a:solidFill>
                <a:cs typeface="Courier New" pitchFamily="49" charset="0"/>
              </a:rPr>
              <a:t>http://server.org/fhir/Patient/</a:t>
            </a:r>
            <a:r>
              <a:rPr lang="en-US" dirty="0" smtClean="0">
                <a:solidFill>
                  <a:srgbClr val="636360"/>
                </a:solidFill>
                <a:cs typeface="Courier New" pitchFamily="49" charset="0"/>
              </a:rPr>
              <a:t>1/_history/1</a:t>
            </a:r>
          </a:p>
          <a:p>
            <a:pPr lvl="1"/>
            <a:r>
              <a:rPr lang="en-US" dirty="0" smtClean="0">
                <a:solidFill>
                  <a:srgbClr val="636360"/>
                </a:solidFill>
                <a:cs typeface="Courier New" pitchFamily="49" charset="0"/>
              </a:rPr>
              <a:t>Returns single resource</a:t>
            </a:r>
          </a:p>
          <a:p>
            <a:endParaRPr lang="en-US" dirty="0">
              <a:solidFill>
                <a:srgbClr val="636360"/>
              </a:solidFill>
              <a:cs typeface="Courier New" pitchFamily="49" charset="0"/>
            </a:endParaRPr>
          </a:p>
          <a:p>
            <a:r>
              <a:rPr lang="en-US" dirty="0" smtClean="0">
                <a:solidFill>
                  <a:srgbClr val="636360"/>
                </a:solidFill>
                <a:cs typeface="Courier New" pitchFamily="49" charset="0"/>
              </a:rPr>
              <a:t>Version support is optional</a:t>
            </a:r>
          </a:p>
        </p:txBody>
      </p:sp>
    </p:spTree>
    <p:extLst>
      <p:ext uri="{BB962C8B-B14F-4D97-AF65-F5344CB8AC3E}">
        <p14:creationId xmlns:p14="http://schemas.microsoft.com/office/powerpoint/2010/main" val="205890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36360"/>
                </a:solidFill>
              </a:rPr>
              <a:t>Version history – and revival</a:t>
            </a:r>
            <a:endParaRPr lang="en-US" dirty="0">
              <a:solidFill>
                <a:srgbClr val="636360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57200" y="1888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636360"/>
                </a:solidFill>
              </a:rPr>
              <a:t>33, v13 </a:t>
            </a:r>
            <a:r>
              <a:rPr lang="en-US" sz="1100" dirty="0" smtClean="0">
                <a:solidFill>
                  <a:srgbClr val="636360"/>
                </a:solidFill>
              </a:rPr>
              <a:t>– 2012-12-05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636360"/>
              </a:solidFill>
              <a:effectLst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725490" y="2269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636360"/>
                </a:solidFill>
              </a:rPr>
              <a:t>33, v14 </a:t>
            </a:r>
            <a:r>
              <a:rPr lang="en-US" sz="1100" dirty="0" smtClean="0">
                <a:solidFill>
                  <a:srgbClr val="636360"/>
                </a:solidFill>
              </a:rPr>
              <a:t>– 2012-12-08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636360"/>
              </a:solidFill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24200" y="2159169"/>
            <a:ext cx="419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/server.org/</a:t>
            </a:r>
            <a:r>
              <a:rPr lang="en-US" sz="1100" dirty="0" err="1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fhir</a:t>
            </a:r>
            <a:r>
              <a:rPr lang="en-US" sz="1100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/Patient/33/_history/</a:t>
            </a:r>
            <a:r>
              <a:rPr lang="en-US" sz="1600" b="1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14</a:t>
            </a:r>
            <a:endParaRPr lang="en-US" sz="1600" b="1" dirty="0">
              <a:solidFill>
                <a:srgbClr val="63636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19400" y="1752600"/>
            <a:ext cx="40751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/server.org/</a:t>
            </a:r>
            <a:r>
              <a:rPr lang="en-US" sz="1100" dirty="0" err="1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fhir</a:t>
            </a:r>
            <a:r>
              <a:rPr lang="en-US" sz="1100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/Patient/33/_history/</a:t>
            </a:r>
            <a:r>
              <a:rPr lang="en-US" sz="1600" b="1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13</a:t>
            </a:r>
            <a:endParaRPr lang="en-US" sz="1600" b="1" dirty="0">
              <a:solidFill>
                <a:srgbClr val="63636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52800" y="2590800"/>
            <a:ext cx="41641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/server.org/</a:t>
            </a:r>
            <a:r>
              <a:rPr lang="en-US" sz="1100" dirty="0" err="1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fhir</a:t>
            </a:r>
            <a:r>
              <a:rPr lang="en-US" sz="1100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/Patient/33/_history/</a:t>
            </a:r>
            <a:r>
              <a:rPr lang="en-US" sz="1600" b="1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15</a:t>
            </a:r>
            <a:endParaRPr lang="en-US" sz="1600" b="1" dirty="0">
              <a:solidFill>
                <a:srgbClr val="63636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1604" y="5420380"/>
            <a:ext cx="6292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/server.org/</a:t>
            </a:r>
            <a:r>
              <a:rPr lang="en-US" sz="2800" dirty="0" err="1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fhir</a:t>
            </a:r>
            <a:r>
              <a:rPr lang="en-US" sz="2800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/Patient/</a:t>
            </a:r>
            <a:r>
              <a:rPr lang="en-US" sz="2800" b="1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33</a:t>
            </a:r>
            <a:endParaRPr lang="en-US" sz="2800" b="1" dirty="0">
              <a:solidFill>
                <a:srgbClr val="636360"/>
              </a:solidFill>
            </a:endParaRPr>
          </a:p>
        </p:txBody>
      </p:sp>
      <p:cxnSp>
        <p:nvCxnSpPr>
          <p:cNvPr id="21" name="Elbow Connector 20"/>
          <p:cNvCxnSpPr>
            <a:endCxn id="24" idx="3"/>
          </p:cNvCxnSpPr>
          <p:nvPr/>
        </p:nvCxnSpPr>
        <p:spPr bwMode="auto">
          <a:xfrm rot="16200000" flipV="1">
            <a:off x="4748227" y="4565637"/>
            <a:ext cx="1104901" cy="736626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 bwMode="auto">
          <a:xfrm>
            <a:off x="987420" y="2667000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636360"/>
                </a:solidFill>
              </a:rPr>
              <a:t>33, v15 </a:t>
            </a:r>
            <a:r>
              <a:rPr lang="en-US" sz="1100" dirty="0" smtClean="0">
                <a:solidFill>
                  <a:srgbClr val="636360"/>
                </a:solidFill>
              </a:rPr>
              <a:t>– 2012-12-09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636360"/>
              </a:solidFill>
              <a:effectLst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331911" y="3048001"/>
            <a:ext cx="2416146" cy="1295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rgbClr val="636360"/>
                </a:solidFill>
              </a:rPr>
              <a:t>33, v16 </a:t>
            </a:r>
            <a:r>
              <a:rPr lang="en-US" sz="1100" b="1" dirty="0" smtClean="0">
                <a:solidFill>
                  <a:srgbClr val="636360"/>
                </a:solidFill>
              </a:rPr>
              <a:t>– 2012-12-10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dirty="0">
              <a:ln>
                <a:noFill/>
              </a:ln>
              <a:solidFill>
                <a:srgbClr val="636360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b="1" dirty="0" smtClean="0">
              <a:solidFill>
                <a:srgbClr val="636360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rgbClr val="636360"/>
                </a:solidFill>
                <a:effectLst/>
              </a:rPr>
              <a:t> 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636360"/>
                </a:solidFill>
                <a:effectLst/>
              </a:rPr>
              <a:t>                   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rgbClr val="636360"/>
              </a:solidFill>
              <a:effectLst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70310" y="2971800"/>
            <a:ext cx="40020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/server.org/</a:t>
            </a:r>
            <a:r>
              <a:rPr lang="en-US" sz="1100" dirty="0" err="1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fhir</a:t>
            </a:r>
            <a:r>
              <a:rPr lang="en-US" sz="1100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/Patient/33/_history/</a:t>
            </a:r>
            <a:r>
              <a:rPr lang="en-US" sz="1600" b="1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16</a:t>
            </a:r>
            <a:endParaRPr lang="en-US" sz="1600" b="1" dirty="0">
              <a:solidFill>
                <a:srgbClr val="636360"/>
              </a:soli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1731964" y="3505199"/>
            <a:ext cx="3200400" cy="1752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rgbClr val="636360"/>
                </a:solidFill>
              </a:rPr>
              <a:t>33, v17 </a:t>
            </a:r>
            <a:r>
              <a:rPr lang="en-US" sz="1100" b="1" dirty="0" smtClean="0">
                <a:solidFill>
                  <a:srgbClr val="636360"/>
                </a:solidFill>
              </a:rPr>
              <a:t>– 2012-12-11</a:t>
            </a:r>
            <a:endParaRPr kumimoji="0" lang="en-US" sz="1100" b="1" i="0" u="none" strike="noStrike" cap="none" normalizeH="0" baseline="0" dirty="0" smtClean="0">
              <a:ln>
                <a:noFill/>
              </a:ln>
              <a:solidFill>
                <a:srgbClr val="636360"/>
              </a:solidFill>
              <a:effectLst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16388" y="3429000"/>
            <a:ext cx="3746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/server.org/</a:t>
            </a:r>
            <a:r>
              <a:rPr lang="en-US" sz="1100" dirty="0" err="1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fhir</a:t>
            </a:r>
            <a:r>
              <a:rPr lang="en-US" sz="1100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/Patient/33/_history/</a:t>
            </a:r>
            <a:r>
              <a:rPr lang="en-US" sz="1600" b="1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17</a:t>
            </a:r>
            <a:endParaRPr lang="en-US" sz="1600" b="1" dirty="0">
              <a:solidFill>
                <a:srgbClr val="6363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19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more than one resource needed</a:t>
            </a:r>
          </a:p>
          <a:p>
            <a:pPr lvl="1"/>
            <a:r>
              <a:rPr lang="en-US" dirty="0" smtClean="0"/>
              <a:t>Query result</a:t>
            </a:r>
          </a:p>
          <a:p>
            <a:pPr lvl="1"/>
            <a:r>
              <a:rPr lang="en-US" dirty="0" smtClean="0"/>
              <a:t>Document</a:t>
            </a:r>
          </a:p>
          <a:p>
            <a:pPr lvl="1"/>
            <a:r>
              <a:rPr lang="en-US" dirty="0" smtClean="0"/>
              <a:t>Message</a:t>
            </a:r>
          </a:p>
          <a:p>
            <a:pPr lvl="1"/>
            <a:r>
              <a:rPr lang="en-US" dirty="0" smtClean="0"/>
              <a:t>Transaction</a:t>
            </a:r>
          </a:p>
          <a:p>
            <a:r>
              <a:rPr lang="en-US" dirty="0" smtClean="0"/>
              <a:t>Specific Resource</a:t>
            </a:r>
          </a:p>
          <a:p>
            <a:pPr lvl="1"/>
            <a:r>
              <a:rPr lang="en-US" dirty="0" smtClean="0"/>
              <a:t>Was “Atom feed” with JSON representation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67274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08" y="1340768"/>
            <a:ext cx="7112000" cy="5040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Bundle as a serialized Object Graph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259632" y="1844824"/>
            <a:ext cx="4752528" cy="4608512"/>
          </a:xfrm>
          <a:prstGeom prst="roundRect">
            <a:avLst/>
          </a:prstGeom>
          <a:solidFill>
            <a:srgbClr val="FFFBDC">
              <a:alpha val="25000"/>
            </a:srgb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7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Contained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there is no external identity</a:t>
            </a:r>
          </a:p>
          <a:p>
            <a:r>
              <a:rPr lang="en-US" dirty="0" smtClean="0"/>
              <a:t>Has limitations</a:t>
            </a:r>
          </a:p>
          <a:p>
            <a:pPr lvl="1"/>
            <a:r>
              <a:rPr lang="en-US" dirty="0" smtClean="0"/>
              <a:t>No reuse</a:t>
            </a:r>
          </a:p>
          <a:p>
            <a:pPr lvl="1"/>
            <a:r>
              <a:rPr lang="en-US" dirty="0" smtClean="0"/>
              <a:t>Very hard to ‘resolve’ to ‘real’</a:t>
            </a:r>
          </a:p>
          <a:p>
            <a:r>
              <a:rPr lang="en-US" dirty="0" smtClean="0"/>
              <a:t>Use when you have 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61401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Resource exchange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via </a:t>
            </a:r>
            <a:r>
              <a:rPr lang="en-US" dirty="0" smtClean="0"/>
              <a:t>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146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REST in practice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147248" cy="4505849"/>
          </a:xfrm>
        </p:spPr>
        <p:txBody>
          <a:bodyPr/>
          <a:lstStyle/>
          <a:p>
            <a:r>
              <a:rPr lang="en-AU" dirty="0" smtClean="0"/>
              <a:t>“Resources” with an explicit and stable URI</a:t>
            </a:r>
          </a:p>
          <a:p>
            <a:pPr lvl="1"/>
            <a:r>
              <a:rPr lang="en-AU" dirty="0" smtClean="0"/>
              <a:t>The name for what gets exchanged in REST</a:t>
            </a:r>
          </a:p>
          <a:p>
            <a:pPr lvl="1"/>
            <a:r>
              <a:rPr lang="en-AU" dirty="0"/>
              <a:t>Defined behaviour and meaning</a:t>
            </a:r>
          </a:p>
          <a:p>
            <a:pPr lvl="1"/>
            <a:r>
              <a:rPr lang="en-AU" dirty="0"/>
              <a:t>Known identity / </a:t>
            </a:r>
            <a:r>
              <a:rPr lang="en-AU" dirty="0" smtClean="0"/>
              <a:t>location</a:t>
            </a:r>
          </a:p>
          <a:p>
            <a:pPr lvl="1"/>
            <a:r>
              <a:rPr lang="en-AU" dirty="0" smtClean="0"/>
              <a:t>Quite an abstract idea</a:t>
            </a:r>
          </a:p>
          <a:p>
            <a:r>
              <a:rPr lang="en-AU" dirty="0" smtClean="0"/>
              <a:t>Formats: XML / JSON / RDF</a:t>
            </a:r>
          </a:p>
          <a:p>
            <a:r>
              <a:rPr lang="en-AU" dirty="0" smtClean="0"/>
              <a:t>Exchange using HTTP</a:t>
            </a:r>
          </a:p>
          <a:p>
            <a:r>
              <a:rPr lang="en-AU" dirty="0" smtClean="0"/>
              <a:t>Security: SSL / </a:t>
            </a:r>
            <a:r>
              <a:rPr lang="en-AU" dirty="0" err="1" smtClean="0"/>
              <a:t>OAuth</a:t>
            </a:r>
          </a:p>
          <a:p>
            <a:r>
              <a:rPr lang="en-AU" dirty="0" smtClean="0"/>
              <a:t>“REST” followed loosely, hence “</a:t>
            </a:r>
            <a:r>
              <a:rPr lang="en-AU" dirty="0" err="1" smtClean="0"/>
              <a:t>RESTful</a:t>
            </a:r>
            <a:r>
              <a:rPr lang="en-AU" dirty="0" smtClean="0"/>
              <a:t>”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365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acronym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 – Fast (to design &amp; to implement)</a:t>
            </a:r>
          </a:p>
          <a:p>
            <a:pPr lvl="1"/>
            <a:r>
              <a:rPr lang="en-US" dirty="0" smtClean="0"/>
              <a:t>Relative – No technology can make integration as fast as we’d like</a:t>
            </a:r>
          </a:p>
          <a:p>
            <a:r>
              <a:rPr lang="en-US" dirty="0" smtClean="0"/>
              <a:t>H – Health</a:t>
            </a:r>
          </a:p>
          <a:p>
            <a:pPr lvl="1"/>
            <a:r>
              <a:rPr lang="en-US" dirty="0" smtClean="0"/>
              <a:t>That’s why we’re here</a:t>
            </a:r>
          </a:p>
          <a:p>
            <a:r>
              <a:rPr lang="en-US" dirty="0" smtClean="0"/>
              <a:t>I – Interoperable</a:t>
            </a:r>
          </a:p>
          <a:p>
            <a:pPr lvl="1"/>
            <a:r>
              <a:rPr lang="en-US" dirty="0" smtClean="0"/>
              <a:t>Ditto</a:t>
            </a:r>
          </a:p>
          <a:p>
            <a:r>
              <a:rPr lang="en-US" dirty="0" smtClean="0"/>
              <a:t>R – Resources</a:t>
            </a:r>
          </a:p>
          <a:p>
            <a:pPr lvl="1"/>
            <a:r>
              <a:rPr lang="en-US" dirty="0" smtClean="0"/>
              <a:t>Building blocks – more on these to follow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5612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REST Operations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075240" cy="4653582"/>
          </a:xfrm>
        </p:spPr>
        <p:txBody>
          <a:bodyPr/>
          <a:lstStyle/>
          <a:p>
            <a:pPr marL="0" indent="0">
              <a:buNone/>
            </a:pPr>
            <a:r>
              <a:rPr lang="en-AU" dirty="0" smtClean="0"/>
              <a:t>CRUD:</a:t>
            </a:r>
          </a:p>
          <a:p>
            <a:r>
              <a:rPr lang="en-AU" dirty="0" smtClean="0"/>
              <a:t>Create – create a new instance of data</a:t>
            </a:r>
          </a:p>
          <a:p>
            <a:r>
              <a:rPr lang="en-AU" dirty="0" smtClean="0"/>
              <a:t>Read – get the content (state) of an instance of data</a:t>
            </a:r>
          </a:p>
          <a:p>
            <a:r>
              <a:rPr lang="en-AU" dirty="0" smtClean="0"/>
              <a:t>Update – change the content of an instance of data</a:t>
            </a:r>
          </a:p>
          <a:p>
            <a:r>
              <a:rPr lang="en-AU" dirty="0" smtClean="0"/>
              <a:t>Delete – remove the instance of data</a:t>
            </a:r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626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</a:t>
            </a:r>
            <a:r>
              <a:rPr lang="en-US" dirty="0" err="1" smtClean="0"/>
              <a:t>RESTful</a:t>
            </a:r>
            <a:r>
              <a:rPr lang="en-US" dirty="0" smtClean="0"/>
              <a:t>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595933"/>
            <a:ext cx="6624736" cy="4713387"/>
          </a:xfrm>
        </p:spPr>
        <p:txBody>
          <a:bodyPr>
            <a:noAutofit/>
          </a:bodyPr>
          <a:lstStyle/>
          <a:p>
            <a:r>
              <a:rPr lang="en-US" sz="1800" dirty="0" smtClean="0"/>
              <a:t>Instance</a:t>
            </a:r>
          </a:p>
          <a:p>
            <a:pPr lvl="1"/>
            <a:r>
              <a:rPr lang="en-US" sz="1600" dirty="0" smtClean="0"/>
              <a:t>Read		</a:t>
            </a:r>
            <a:r>
              <a:rPr lang="en-US" sz="1600" b="1" dirty="0" smtClean="0"/>
              <a:t>GET </a:t>
            </a:r>
            <a:r>
              <a:rPr lang="en-US" sz="1600" dirty="0" smtClean="0"/>
              <a:t> [</a:t>
            </a:r>
            <a:r>
              <a:rPr lang="en-US" sz="1600" dirty="0"/>
              <a:t>base</a:t>
            </a:r>
            <a:r>
              <a:rPr lang="en-US" sz="1600" dirty="0" smtClean="0"/>
              <a:t>]/Patient/100</a:t>
            </a:r>
          </a:p>
          <a:p>
            <a:pPr lvl="1"/>
            <a:r>
              <a:rPr lang="en-US" sz="1600" dirty="0" err="1" smtClean="0"/>
              <a:t>Vread</a:t>
            </a:r>
            <a:r>
              <a:rPr lang="en-US" sz="1600" dirty="0" smtClean="0"/>
              <a:t>		</a:t>
            </a:r>
            <a:r>
              <a:rPr lang="en-US" sz="1600" b="1" dirty="0" smtClean="0"/>
              <a:t>GET</a:t>
            </a:r>
            <a:r>
              <a:rPr lang="en-US" sz="1600" dirty="0" smtClean="0"/>
              <a:t>  [base</a:t>
            </a:r>
            <a:r>
              <a:rPr lang="en-US" sz="1600" dirty="0"/>
              <a:t>]/</a:t>
            </a:r>
            <a:r>
              <a:rPr lang="en-US" sz="1600" dirty="0" smtClean="0"/>
              <a:t>Patient</a:t>
            </a:r>
            <a:r>
              <a:rPr lang="en-US" sz="1600" dirty="0"/>
              <a:t>/</a:t>
            </a:r>
            <a:r>
              <a:rPr lang="en-US" sz="1600" dirty="0" smtClean="0"/>
              <a:t>100/{vid}</a:t>
            </a:r>
          </a:p>
          <a:p>
            <a:pPr lvl="1"/>
            <a:r>
              <a:rPr lang="en-US" sz="1600" dirty="0" smtClean="0"/>
              <a:t>Update		</a:t>
            </a:r>
            <a:r>
              <a:rPr lang="en-US" sz="1600" b="1" dirty="0" smtClean="0"/>
              <a:t>PUT</a:t>
            </a:r>
            <a:r>
              <a:rPr lang="en-US" sz="1600" dirty="0" smtClean="0"/>
              <a:t>  [base</a:t>
            </a:r>
            <a:r>
              <a:rPr lang="en-US" sz="1600" dirty="0"/>
              <a:t>]/</a:t>
            </a:r>
            <a:r>
              <a:rPr lang="en-US" sz="1600" dirty="0" smtClean="0"/>
              <a:t>Patient</a:t>
            </a:r>
            <a:r>
              <a:rPr lang="en-US" sz="1600" dirty="0"/>
              <a:t>/100</a:t>
            </a:r>
            <a:endParaRPr lang="en-US" sz="1600" dirty="0" smtClean="0"/>
          </a:p>
          <a:p>
            <a:pPr lvl="1"/>
            <a:r>
              <a:rPr lang="en-US" sz="1600" dirty="0" smtClean="0"/>
              <a:t>Delete		</a:t>
            </a:r>
            <a:r>
              <a:rPr lang="en-US" sz="1600" b="1" dirty="0" smtClean="0"/>
              <a:t>DELETE</a:t>
            </a:r>
            <a:r>
              <a:rPr lang="en-US" sz="1600" dirty="0" smtClean="0"/>
              <a:t> [base</a:t>
            </a:r>
            <a:r>
              <a:rPr lang="en-US" sz="1600" dirty="0"/>
              <a:t>]/</a:t>
            </a:r>
            <a:r>
              <a:rPr lang="en-US" sz="1600" dirty="0" smtClean="0"/>
              <a:t>Patient</a:t>
            </a:r>
            <a:r>
              <a:rPr lang="en-US" sz="1600" dirty="0"/>
              <a:t>/100</a:t>
            </a:r>
            <a:endParaRPr lang="en-US" sz="1600" dirty="0" smtClean="0"/>
          </a:p>
          <a:p>
            <a:pPr lvl="1"/>
            <a:r>
              <a:rPr lang="en-US" sz="1600" dirty="0" smtClean="0"/>
              <a:t>History		</a:t>
            </a:r>
            <a:r>
              <a:rPr lang="en-US" sz="1600" b="1" dirty="0" smtClean="0"/>
              <a:t>GET</a:t>
            </a:r>
            <a:r>
              <a:rPr lang="en-US" sz="1600" dirty="0" smtClean="0"/>
              <a:t> [base</a:t>
            </a:r>
            <a:r>
              <a:rPr lang="en-US" sz="1600" dirty="0"/>
              <a:t>]/</a:t>
            </a:r>
            <a:r>
              <a:rPr lang="en-US" sz="1600" dirty="0" smtClean="0"/>
              <a:t>Patient</a:t>
            </a:r>
            <a:r>
              <a:rPr lang="en-US" sz="1600" dirty="0"/>
              <a:t>/</a:t>
            </a:r>
            <a:r>
              <a:rPr lang="en-US" sz="1600" dirty="0" smtClean="0"/>
              <a:t>100/_history</a:t>
            </a:r>
          </a:p>
          <a:p>
            <a:r>
              <a:rPr lang="en-US" sz="1800" dirty="0" smtClean="0"/>
              <a:t>Type</a:t>
            </a:r>
          </a:p>
          <a:p>
            <a:pPr lvl="1"/>
            <a:r>
              <a:rPr lang="en-US" sz="1600" dirty="0" smtClean="0"/>
              <a:t>Create		</a:t>
            </a:r>
            <a:r>
              <a:rPr lang="en-US" sz="1600" b="1" dirty="0" smtClean="0"/>
              <a:t>POST</a:t>
            </a:r>
            <a:r>
              <a:rPr lang="en-US" sz="1600" dirty="0" smtClean="0"/>
              <a:t>  [base</a:t>
            </a:r>
            <a:r>
              <a:rPr lang="en-US" sz="1600" dirty="0"/>
              <a:t>]/</a:t>
            </a:r>
            <a:r>
              <a:rPr lang="en-US" sz="1600" dirty="0" smtClean="0"/>
              <a:t>Patient</a:t>
            </a:r>
          </a:p>
          <a:p>
            <a:pPr lvl="1"/>
            <a:r>
              <a:rPr lang="en-US" sz="1600" dirty="0" smtClean="0"/>
              <a:t>Search		</a:t>
            </a:r>
            <a:r>
              <a:rPr lang="en-US" sz="1600" b="1" dirty="0" smtClean="0"/>
              <a:t>GET</a:t>
            </a:r>
            <a:r>
              <a:rPr lang="en-US" sz="1600" dirty="0" smtClean="0"/>
              <a:t>  [base</a:t>
            </a:r>
            <a:r>
              <a:rPr lang="en-US" sz="1600" dirty="0"/>
              <a:t>]/</a:t>
            </a:r>
            <a:r>
              <a:rPr lang="en-US" sz="1600" dirty="0" err="1" smtClean="0"/>
              <a:t>Patient?name</a:t>
            </a:r>
            <a:r>
              <a:rPr lang="en-US" sz="1600" dirty="0" smtClean="0"/>
              <a:t>=eve</a:t>
            </a:r>
          </a:p>
          <a:p>
            <a:pPr lvl="1"/>
            <a:r>
              <a:rPr lang="en-US" sz="1600" dirty="0" smtClean="0"/>
              <a:t>History		</a:t>
            </a:r>
            <a:r>
              <a:rPr lang="en-US" sz="1600" b="1" dirty="0" smtClean="0"/>
              <a:t>GET</a:t>
            </a:r>
            <a:r>
              <a:rPr lang="en-US" sz="1600" dirty="0" smtClean="0"/>
              <a:t>  [base</a:t>
            </a:r>
            <a:r>
              <a:rPr lang="en-US" sz="1600" dirty="0"/>
              <a:t>]/</a:t>
            </a:r>
            <a:r>
              <a:rPr lang="en-US" sz="1600" dirty="0" smtClean="0"/>
              <a:t>Patient/_history</a:t>
            </a:r>
          </a:p>
          <a:p>
            <a:pPr lvl="1"/>
            <a:r>
              <a:rPr lang="en-US" sz="1600" dirty="0" smtClean="0"/>
              <a:t>Validate		</a:t>
            </a:r>
            <a:r>
              <a:rPr lang="en-US" sz="1600" b="1" dirty="0" smtClean="0"/>
              <a:t>POST</a:t>
            </a:r>
            <a:r>
              <a:rPr lang="en-US" sz="1600" dirty="0" smtClean="0"/>
              <a:t>  [</a:t>
            </a:r>
            <a:r>
              <a:rPr lang="en-US" sz="1600" dirty="0"/>
              <a:t>base]/</a:t>
            </a:r>
            <a:r>
              <a:rPr lang="en-US" sz="1600" dirty="0" smtClean="0"/>
              <a:t>Patient</a:t>
            </a:r>
            <a:r>
              <a:rPr lang="en-US" sz="1600" dirty="0"/>
              <a:t>/</a:t>
            </a:r>
            <a:r>
              <a:rPr lang="en-US" sz="1600" dirty="0" smtClean="0"/>
              <a:t>100/_validate/{id}</a:t>
            </a:r>
          </a:p>
          <a:p>
            <a:r>
              <a:rPr lang="en-US" sz="1800" dirty="0" smtClean="0"/>
              <a:t>System</a:t>
            </a:r>
          </a:p>
          <a:p>
            <a:pPr lvl="1"/>
            <a:r>
              <a:rPr lang="en-US" sz="1600" dirty="0" smtClean="0"/>
              <a:t>Conformance	</a:t>
            </a:r>
            <a:r>
              <a:rPr lang="en-US" sz="1600" b="1" dirty="0" smtClean="0"/>
              <a:t>GET</a:t>
            </a:r>
            <a:r>
              <a:rPr lang="en-US" sz="1600" dirty="0" smtClean="0"/>
              <a:t>  [base]/metadata</a:t>
            </a:r>
          </a:p>
          <a:p>
            <a:pPr lvl="1"/>
            <a:r>
              <a:rPr lang="en-US" sz="1600" dirty="0" smtClean="0"/>
              <a:t>Transaction		</a:t>
            </a:r>
            <a:r>
              <a:rPr lang="en-US" sz="1600" b="1" dirty="0" smtClean="0"/>
              <a:t>POST</a:t>
            </a:r>
            <a:r>
              <a:rPr lang="en-US" sz="1600" dirty="0" smtClean="0"/>
              <a:t>  bundle to root</a:t>
            </a:r>
          </a:p>
          <a:p>
            <a:pPr lvl="1"/>
            <a:r>
              <a:rPr lang="en-US" sz="1600" dirty="0" smtClean="0"/>
              <a:t>History		</a:t>
            </a:r>
            <a:r>
              <a:rPr lang="en-US" sz="1600" b="1" dirty="0"/>
              <a:t>GET</a:t>
            </a:r>
            <a:r>
              <a:rPr lang="en-US" sz="1600" dirty="0"/>
              <a:t>  [base</a:t>
            </a:r>
            <a:r>
              <a:rPr lang="en-US" sz="1600" dirty="0" smtClean="0"/>
              <a:t>]/</a:t>
            </a:r>
            <a:r>
              <a:rPr lang="en-US" sz="1600" dirty="0"/>
              <a:t>_history</a:t>
            </a:r>
            <a:endParaRPr lang="en-US" sz="1600" dirty="0" smtClean="0"/>
          </a:p>
          <a:p>
            <a:pPr lvl="1"/>
            <a:r>
              <a:rPr lang="en-US" sz="1600" dirty="0" smtClean="0"/>
              <a:t>Search		</a:t>
            </a:r>
            <a:r>
              <a:rPr lang="en-US" sz="1600" b="1" dirty="0"/>
              <a:t>GET</a:t>
            </a:r>
            <a:r>
              <a:rPr lang="en-US" sz="1600" dirty="0"/>
              <a:t>  [base]/</a:t>
            </a:r>
            <a:r>
              <a:rPr lang="en-US" sz="1600" dirty="0" err="1"/>
              <a:t>Patient?name</a:t>
            </a:r>
            <a:r>
              <a:rPr lang="en-US" sz="1600" dirty="0"/>
              <a:t>=eve</a:t>
            </a:r>
          </a:p>
          <a:p>
            <a:pPr lvl="1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97239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RPC (Operations) vs REST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772816"/>
            <a:ext cx="7772400" cy="4515082"/>
          </a:xfrm>
        </p:spPr>
        <p:txBody>
          <a:bodyPr/>
          <a:lstStyle/>
          <a:p>
            <a:r>
              <a:rPr lang="en-AU" dirty="0" smtClean="0"/>
              <a:t>RPC (Remote Procedure Call):</a:t>
            </a:r>
          </a:p>
          <a:p>
            <a:pPr lvl="1"/>
            <a:r>
              <a:rPr lang="en-AU" dirty="0" smtClean="0"/>
              <a:t>Ask a server to perform some operation</a:t>
            </a:r>
          </a:p>
          <a:p>
            <a:pPr lvl="1"/>
            <a:r>
              <a:rPr lang="en-AU" dirty="0" smtClean="0"/>
              <a:t>Hand it a set of parameters</a:t>
            </a:r>
          </a:p>
          <a:p>
            <a:pPr lvl="1"/>
            <a:r>
              <a:rPr lang="en-AU" dirty="0" smtClean="0"/>
              <a:t>Server performs some operations</a:t>
            </a:r>
          </a:p>
          <a:p>
            <a:pPr lvl="1"/>
            <a:r>
              <a:rPr lang="en-AU" dirty="0" smtClean="0"/>
              <a:t>Returns a set of parameters</a:t>
            </a:r>
            <a:endParaRPr lang="en-AU" dirty="0"/>
          </a:p>
          <a:p>
            <a:r>
              <a:rPr lang="en-AU" dirty="0" smtClean="0"/>
              <a:t>REST:</a:t>
            </a:r>
          </a:p>
          <a:p>
            <a:pPr lvl="1"/>
            <a:r>
              <a:rPr lang="en-AU" dirty="0" smtClean="0"/>
              <a:t>Define a URI that represents the state of something</a:t>
            </a:r>
          </a:p>
          <a:p>
            <a:pPr lvl="1"/>
            <a:r>
              <a:rPr lang="en-AU" dirty="0" smtClean="0"/>
              <a:t>Tell the server what the state should be </a:t>
            </a:r>
          </a:p>
          <a:p>
            <a:pPr lvl="1"/>
            <a:r>
              <a:rPr lang="en-AU" dirty="0" smtClean="0"/>
              <a:t>Server makes the state change happen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932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RPC vs REST example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9552" y="1772816"/>
            <a:ext cx="7787208" cy="4515082"/>
          </a:xfrm>
        </p:spPr>
        <p:txBody>
          <a:bodyPr/>
          <a:lstStyle/>
          <a:p>
            <a:r>
              <a:rPr lang="en-AU" sz="2800" dirty="0" smtClean="0"/>
              <a:t>Example: </a:t>
            </a:r>
          </a:p>
          <a:p>
            <a:pPr lvl="1"/>
            <a:r>
              <a:rPr lang="en-AU" sz="2400" dirty="0" smtClean="0"/>
              <a:t>A device that monitors a patient %0</a:t>
            </a:r>
            <a:r>
              <a:rPr lang="en-AU" sz="2400" baseline="-25000" dirty="0" smtClean="0"/>
              <a:t>2</a:t>
            </a:r>
            <a:r>
              <a:rPr lang="en-AU" sz="2400" dirty="0" smtClean="0"/>
              <a:t> </a:t>
            </a:r>
            <a:r>
              <a:rPr lang="en-AU" sz="2400" dirty="0"/>
              <a:t>S</a:t>
            </a:r>
            <a:r>
              <a:rPr lang="en-AU" sz="2400" dirty="0" smtClean="0"/>
              <a:t>at</a:t>
            </a:r>
          </a:p>
          <a:p>
            <a:pPr lvl="1"/>
            <a:r>
              <a:rPr lang="en-AU" sz="2400" dirty="0" smtClean="0"/>
              <a:t>Raises an alarm on EHR if it’s too low</a:t>
            </a:r>
          </a:p>
          <a:p>
            <a:pPr lvl="1"/>
            <a:r>
              <a:rPr lang="en-AU" sz="2400" dirty="0" smtClean="0"/>
              <a:t>EHR can turn the alarm off</a:t>
            </a:r>
          </a:p>
          <a:p>
            <a:r>
              <a:rPr lang="en-AU" sz="2800" dirty="0" smtClean="0"/>
              <a:t>RPC:</a:t>
            </a:r>
          </a:p>
          <a:p>
            <a:pPr lvl="1"/>
            <a:r>
              <a:rPr lang="en-AU" sz="2400" dirty="0" smtClean="0"/>
              <a:t>POST </a:t>
            </a:r>
            <a:r>
              <a:rPr lang="en-AU" sz="2400" dirty="0" smtClean="0">
                <a:hlinkClick r:id="rId2"/>
              </a:rPr>
              <a:t>http://acme.org/devices/turnOffAlarm</a:t>
            </a:r>
            <a:endParaRPr lang="en-AU" sz="2400" dirty="0" smtClean="0"/>
          </a:p>
          <a:p>
            <a:pPr lvl="1"/>
            <a:r>
              <a:rPr lang="en-AU" sz="2400" dirty="0" smtClean="0"/>
              <a:t>Parameters: device id, alarm id</a:t>
            </a:r>
          </a:p>
          <a:p>
            <a:r>
              <a:rPr lang="en-AU" sz="2800" dirty="0" smtClean="0"/>
              <a:t>REST:</a:t>
            </a:r>
          </a:p>
          <a:p>
            <a:pPr lvl="1"/>
            <a:r>
              <a:rPr lang="en-AU" sz="2400" dirty="0" smtClean="0"/>
              <a:t>POST </a:t>
            </a:r>
            <a:r>
              <a:rPr lang="en-AU" sz="2400" dirty="0" smtClean="0">
                <a:hlinkClick r:id="rId3"/>
              </a:rPr>
              <a:t>http://acme.org/devices/[deviceid]/[alarmid</a:t>
            </a:r>
            <a:r>
              <a:rPr lang="en-AU" sz="2400" dirty="0" smtClean="0"/>
              <a:t>]</a:t>
            </a:r>
          </a:p>
          <a:p>
            <a:pPr lvl="1"/>
            <a:r>
              <a:rPr lang="en-AU" sz="2400" dirty="0" smtClean="0"/>
              <a:t>Content: data to say “Alarm is off” </a:t>
            </a:r>
            <a:endParaRPr lang="en-AU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071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FHIR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900" b="0" dirty="0" smtClean="0"/>
              <a:t>Access public server</a:t>
            </a:r>
            <a:endParaRPr lang="en-CA" sz="29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3309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Profiles &amp; conformance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95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65660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need for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Many </a:t>
            </a:r>
            <a:r>
              <a:rPr lang="en-US" sz="2800" dirty="0"/>
              <a:t>different contexts in </a:t>
            </a:r>
            <a:r>
              <a:rPr lang="en-US" sz="2800" dirty="0" smtClean="0"/>
              <a:t>healthcare, but a single set of Resources</a:t>
            </a:r>
          </a:p>
          <a:p>
            <a:r>
              <a:rPr lang="en-US" sz="2800" dirty="0" smtClean="0"/>
              <a:t>Need </a:t>
            </a:r>
            <a:r>
              <a:rPr lang="en-US" sz="2800" dirty="0"/>
              <a:t>to be able to describe restrictions </a:t>
            </a:r>
            <a:r>
              <a:rPr lang="en-US" sz="2800" dirty="0" smtClean="0"/>
              <a:t>based on use and context</a:t>
            </a:r>
          </a:p>
          <a:p>
            <a:r>
              <a:rPr lang="en-US" sz="2800" dirty="0" smtClean="0"/>
              <a:t>Allow </a:t>
            </a:r>
            <a:r>
              <a:rPr lang="en-US" sz="2800" dirty="0"/>
              <a:t>for these usage statements </a:t>
            </a:r>
            <a:r>
              <a:rPr lang="en-US" sz="2800" dirty="0" smtClean="0"/>
              <a:t>to:</a:t>
            </a:r>
          </a:p>
          <a:p>
            <a:pPr lvl="1"/>
            <a:r>
              <a:rPr lang="en-US" sz="2000" dirty="0" smtClean="0"/>
              <a:t>Authored in a structured manner</a:t>
            </a:r>
          </a:p>
          <a:p>
            <a:pPr lvl="1"/>
            <a:r>
              <a:rPr lang="en-US" sz="2000" dirty="0" smtClean="0"/>
              <a:t>Published in a repository</a:t>
            </a:r>
          </a:p>
          <a:p>
            <a:pPr lvl="1"/>
            <a:r>
              <a:rPr lang="en-US" sz="2000" dirty="0" smtClean="0"/>
              <a:t>Used </a:t>
            </a:r>
            <a:r>
              <a:rPr lang="en-US" sz="2000" dirty="0"/>
              <a:t>as the basis for </a:t>
            </a:r>
            <a:r>
              <a:rPr lang="en-US" sz="2000" dirty="0" smtClean="0"/>
              <a:t>validation, code</a:t>
            </a:r>
            <a:r>
              <a:rPr lang="en-US" sz="2000" dirty="0"/>
              <a:t>, report and UI generation</a:t>
            </a:r>
            <a:r>
              <a:rPr lang="en-US" sz="2000" dirty="0" smtClean="0"/>
              <a:t>.</a:t>
            </a:r>
          </a:p>
          <a:p>
            <a:r>
              <a:rPr lang="en-AU" sz="2400" dirty="0"/>
              <a:t>Note Profiling is going to be very important</a:t>
            </a:r>
          </a:p>
          <a:p>
            <a:pPr lvl="1"/>
            <a:r>
              <a:rPr lang="en-AU" sz="2000" dirty="0"/>
              <a:t>‘Message from the chair’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29915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need for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Profiles can serve the same purpose as:</a:t>
            </a:r>
          </a:p>
          <a:p>
            <a:pPr lvl="1"/>
            <a:r>
              <a:rPr lang="en-US" dirty="0" smtClean="0"/>
              <a:t>CDA templates &amp; implementation guides</a:t>
            </a:r>
          </a:p>
          <a:p>
            <a:pPr lvl="1"/>
            <a:r>
              <a:rPr lang="en-US" dirty="0" smtClean="0"/>
              <a:t>HL7 v2 “static” profiles</a:t>
            </a:r>
          </a:p>
          <a:p>
            <a:pPr lvl="1"/>
            <a:r>
              <a:rPr lang="en-US" dirty="0" smtClean="0"/>
              <a:t>CIMI implementation guides</a:t>
            </a:r>
          </a:p>
          <a:p>
            <a:pPr lvl="1"/>
            <a:r>
              <a:rPr lang="en-US" dirty="0" smtClean="0"/>
              <a:t>OpenEHR Archetypes &amp; templates</a:t>
            </a:r>
          </a:p>
          <a:p>
            <a:r>
              <a:rPr lang="en-US" dirty="0" smtClean="0"/>
              <a:t>Profiles aren’t mandatory for interoperability, but they improve the degree of it.</a:t>
            </a:r>
          </a:p>
          <a:p>
            <a:r>
              <a:rPr lang="en-US" dirty="0" smtClean="0"/>
              <a:t>Profiles never change meaning of an instance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2420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 resource. For example...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98</a:t>
            </a:fld>
            <a:endParaRPr lang="en-CA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4438650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22008" y="2051713"/>
            <a:ext cx="39171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Require that the identifier uses the NHI – and is required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Limit names to just 1 (instead of 0..*)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Limit </a:t>
            </a:r>
            <a:r>
              <a:rPr lang="en-US" sz="1800" dirty="0" err="1" smtClean="0">
                <a:solidFill>
                  <a:schemeClr val="tx1"/>
                </a:solidFill>
              </a:rPr>
              <a:t>maritalStatus</a:t>
            </a:r>
            <a:r>
              <a:rPr lang="en-US" sz="1800" dirty="0" smtClean="0">
                <a:solidFill>
                  <a:schemeClr val="tx1"/>
                </a:solidFill>
              </a:rPr>
              <a:t> to another set of codes that extends the one from HL7 international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Add an extension to support “</a:t>
            </a:r>
            <a:r>
              <a:rPr lang="en-US" sz="1800" dirty="0" err="1" smtClean="0">
                <a:solidFill>
                  <a:schemeClr val="tx1"/>
                </a:solidFill>
              </a:rPr>
              <a:t>Iwi</a:t>
            </a:r>
            <a:r>
              <a:rPr lang="en-US" sz="1800" dirty="0" smtClean="0">
                <a:solidFill>
                  <a:schemeClr val="tx1"/>
                </a:solidFill>
              </a:rPr>
              <a:t>”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2600325" y="2286000"/>
            <a:ext cx="2321683" cy="15240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H="1" flipV="1">
            <a:off x="2362200" y="2743200"/>
            <a:ext cx="2550284" cy="38100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>
            <a:off x="4343400" y="3886200"/>
            <a:ext cx="569084" cy="45720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H="1">
            <a:off x="3637342" y="5257800"/>
            <a:ext cx="1275142" cy="83820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76056" y="5661248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Note: hardly any mandatory elements in the core spec!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307765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Extensions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99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7317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1.5"/>
</p:tagLst>
</file>

<file path=ppt/theme/theme1.xml><?xml version="1.0" encoding="utf-8"?>
<a:theme xmlns:a="http://schemas.openxmlformats.org/drawingml/2006/main" name="Refined">
  <a:themeElements>
    <a:clrScheme name="Refined 6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CC3300"/>
      </a:accent1>
      <a:accent2>
        <a:srgbClr val="666699"/>
      </a:accent2>
      <a:accent3>
        <a:srgbClr val="FFFFFF"/>
      </a:accent3>
      <a:accent4>
        <a:srgbClr val="000000"/>
      </a:accent4>
      <a:accent5>
        <a:srgbClr val="E2ADAA"/>
      </a:accent5>
      <a:accent6>
        <a:srgbClr val="5C5C8A"/>
      </a:accent6>
      <a:hlink>
        <a:srgbClr val="999900"/>
      </a:hlink>
      <a:folHlink>
        <a:srgbClr val="4D4D4D"/>
      </a:folHlink>
    </a:clrScheme>
    <a:fontScheme name="Refined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Ambassador HL7 Power Point Template 2012</Template>
  <TotalTime>23869</TotalTime>
  <Words>6342</Words>
  <Application>Microsoft Macintosh PowerPoint</Application>
  <PresentationFormat>On-screen Show (4:3)</PresentationFormat>
  <Paragraphs>1238</Paragraphs>
  <Slides>132</Slides>
  <Notes>49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3" baseType="lpstr">
      <vt:lpstr>Refined</vt:lpstr>
      <vt:lpstr>Introduction to FHIR</vt:lpstr>
      <vt:lpstr>This presentation</vt:lpstr>
      <vt:lpstr>Agenda</vt:lpstr>
      <vt:lpstr>Who am I?</vt:lpstr>
      <vt:lpstr>Who are you?</vt:lpstr>
      <vt:lpstr>Tutorial Objectives</vt:lpstr>
      <vt:lpstr>What is FHIR?</vt:lpstr>
      <vt:lpstr>Answer: An instigator of bad puns</vt:lpstr>
      <vt:lpstr>The acronym</vt:lpstr>
      <vt:lpstr>Genesis of FHIR</vt:lpstr>
      <vt:lpstr>Genesis of FHIR</vt:lpstr>
      <vt:lpstr>Genesis of FHIR</vt:lpstr>
      <vt:lpstr>Timeline: Where does FHIR fit?</vt:lpstr>
      <vt:lpstr>FHIR Principles</vt:lpstr>
      <vt:lpstr>Business Case for FHIR</vt:lpstr>
      <vt:lpstr>FHIR Manifesto</vt:lpstr>
      <vt:lpstr>Implementer Focus</vt:lpstr>
      <vt:lpstr>Support “Common” Scenarios</vt:lpstr>
      <vt:lpstr>Web technologies</vt:lpstr>
      <vt:lpstr>Human Readable</vt:lpstr>
      <vt:lpstr>Freely available</vt:lpstr>
      <vt:lpstr>Governance</vt:lpstr>
      <vt:lpstr>Paradigms and Architectures</vt:lpstr>
      <vt:lpstr>Paradigms</vt:lpstr>
      <vt:lpstr>REST</vt:lpstr>
      <vt:lpstr>Document</vt:lpstr>
      <vt:lpstr>Message</vt:lpstr>
      <vt:lpstr>Service Oriented Architecture (SOA)</vt:lpstr>
      <vt:lpstr>Operations</vt:lpstr>
      <vt:lpstr>PowerPoint Presentation</vt:lpstr>
      <vt:lpstr>Architectures</vt:lpstr>
      <vt:lpstr>Some possible architectures</vt:lpstr>
      <vt:lpstr>Repository model</vt:lpstr>
      <vt:lpstr>Reading the FHIR Spec</vt:lpstr>
      <vt:lpstr>PowerPoint Presentation</vt:lpstr>
      <vt:lpstr>2 aspects to FHIR </vt:lpstr>
      <vt:lpstr>FHIR Resources</vt:lpstr>
      <vt:lpstr>Resources</vt:lpstr>
      <vt:lpstr>Resources - I</vt:lpstr>
      <vt:lpstr>Resources - II</vt:lpstr>
      <vt:lpstr>Resources - III</vt:lpstr>
      <vt:lpstr>Resource anatomy</vt:lpstr>
      <vt:lpstr>PowerPoint Presentation</vt:lpstr>
      <vt:lpstr>Data types:Primative</vt:lpstr>
      <vt:lpstr>Complex</vt:lpstr>
      <vt:lpstr>Example – CD datatype</vt:lpstr>
      <vt:lpstr>Example – CD datatype</vt:lpstr>
      <vt:lpstr>CodeableConcept</vt:lpstr>
      <vt:lpstr>Visualizing FHIR </vt:lpstr>
      <vt:lpstr>Resource Documentation</vt:lpstr>
      <vt:lpstr>Example Resource Definitions</vt:lpstr>
      <vt:lpstr>PowerPoint Presentation</vt:lpstr>
      <vt:lpstr>PowerPoint Presentation</vt:lpstr>
      <vt:lpstr>Polymorphic Properties</vt:lpstr>
      <vt:lpstr>Bindings</vt:lpstr>
      <vt:lpstr>Constraints &amp; Notes</vt:lpstr>
      <vt:lpstr>In the spec</vt:lpstr>
      <vt:lpstr>Identity </vt:lpstr>
      <vt:lpstr>A Resource’s ID</vt:lpstr>
      <vt:lpstr>“Business” identifiers</vt:lpstr>
      <vt:lpstr>It’s all about combining resources . . .</vt:lpstr>
      <vt:lpstr>References</vt:lpstr>
      <vt:lpstr>Rules for references</vt:lpstr>
      <vt:lpstr>References between resources</vt:lpstr>
      <vt:lpstr>Narrative</vt:lpstr>
      <vt:lpstr>Narrative XHTML</vt:lpstr>
      <vt:lpstr>Narrative example</vt:lpstr>
      <vt:lpstr>Vocabulary</vt:lpstr>
      <vt:lpstr>Terminology</vt:lpstr>
      <vt:lpstr>FHIR Resource Datatypes</vt:lpstr>
      <vt:lpstr>Examples</vt:lpstr>
      <vt:lpstr>Terminology Sub-system</vt:lpstr>
      <vt:lpstr>Terminology Sub-system</vt:lpstr>
      <vt:lpstr>Terminology Sub-system</vt:lpstr>
      <vt:lpstr>Terminology Sub-system</vt:lpstr>
      <vt:lpstr>Binding Strength</vt:lpstr>
      <vt:lpstr>ValueSet resource</vt:lpstr>
      <vt:lpstr>ValueSet for condition.code</vt:lpstr>
      <vt:lpstr>Terminology Server</vt:lpstr>
      <vt:lpstr>Exercise: Using a Terminology Server</vt:lpstr>
      <vt:lpstr>resource misc.</vt:lpstr>
      <vt:lpstr>Tags</vt:lpstr>
      <vt:lpstr>Versioning</vt:lpstr>
      <vt:lpstr>Version history – and revival</vt:lpstr>
      <vt:lpstr>Bundles</vt:lpstr>
      <vt:lpstr>Bundle as a serialized Object Graph</vt:lpstr>
      <vt:lpstr>Contained Resources</vt:lpstr>
      <vt:lpstr>Resource exchange</vt:lpstr>
      <vt:lpstr>REST in practice</vt:lpstr>
      <vt:lpstr>REST Operations</vt:lpstr>
      <vt:lpstr>FHIR RESTful Interactions</vt:lpstr>
      <vt:lpstr>RPC (Operations) vs REST</vt:lpstr>
      <vt:lpstr>RPC vs REST example</vt:lpstr>
      <vt:lpstr>Playing with FHIR</vt:lpstr>
      <vt:lpstr>Profiles &amp; conformance</vt:lpstr>
      <vt:lpstr>The need for Profiles</vt:lpstr>
      <vt:lpstr>The need for Profiles</vt:lpstr>
      <vt:lpstr>Profiling a resource. For example...</vt:lpstr>
      <vt:lpstr>FHIR Extensions</vt:lpstr>
      <vt:lpstr>The Case for Extensions</vt:lpstr>
      <vt:lpstr>Extensions</vt:lpstr>
      <vt:lpstr>Extensions</vt:lpstr>
      <vt:lpstr>Extension Definition</vt:lpstr>
      <vt:lpstr>An Extension in a resource</vt:lpstr>
      <vt:lpstr>Extending a multiple birth</vt:lpstr>
      <vt:lpstr>Modifier Extensions</vt:lpstr>
      <vt:lpstr>Governing Extensions</vt:lpstr>
      <vt:lpstr>Using Profiles</vt:lpstr>
      <vt:lpstr>Tooling</vt:lpstr>
      <vt:lpstr>Conformance</vt:lpstr>
      <vt:lpstr>Conformance (cont’d)</vt:lpstr>
      <vt:lpstr>Implementing FHIR</vt:lpstr>
      <vt:lpstr>Client responsibilities</vt:lpstr>
      <vt:lpstr>Where can FHIR be used?</vt:lpstr>
      <vt:lpstr>Architecture</vt:lpstr>
      <vt:lpstr>Implementation Assistance</vt:lpstr>
      <vt:lpstr>Test Servers</vt:lpstr>
      <vt:lpstr>Connectathons</vt:lpstr>
      <vt:lpstr>Implementation Assistance</vt:lpstr>
      <vt:lpstr>Migration</vt:lpstr>
      <vt:lpstr>Migration – v2</vt:lpstr>
      <vt:lpstr>Migration – CDA</vt:lpstr>
      <vt:lpstr>What’s next?</vt:lpstr>
      <vt:lpstr>Development plans</vt:lpstr>
      <vt:lpstr>Next Steps for you</vt:lpstr>
      <vt:lpstr>Review</vt:lpstr>
      <vt:lpstr>What does FHIR provide?</vt:lpstr>
      <vt:lpstr>Business Case for FHIR</vt:lpstr>
      <vt:lpstr>FHIR Manifesto</vt:lpstr>
      <vt:lpstr>FHIR &amp; Cost of Integration</vt:lpstr>
      <vt:lpstr>Future impact of FHIR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FHIR Webinar</dc:title>
  <dc:creator>Grahame</dc:creator>
  <cp:lastModifiedBy>David Hay</cp:lastModifiedBy>
  <cp:revision>456</cp:revision>
  <dcterms:created xsi:type="dcterms:W3CDTF">2012-12-03T20:41:34Z</dcterms:created>
  <dcterms:modified xsi:type="dcterms:W3CDTF">2015-09-24T18:22:54Z</dcterms:modified>
</cp:coreProperties>
</file>